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6"/>
  </p:notes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Miriam Libre Bold" charset="1" panose="00000800000000000000"/>
      <p:regular r:id="rId19"/>
    </p:embeddedFont>
    <p:embeddedFont>
      <p:font typeface="Miriam Libre" charset="1" panose="00000500000000000000"/>
      <p:regular r:id="rId20"/>
    </p:embeddedFont>
    <p:embeddedFont>
      <p:font typeface="Canva Sans" charset="1" panose="020B0503030501040103"/>
      <p:regular r:id="rId21"/>
    </p:embeddedFont>
    <p:embeddedFont>
      <p:font typeface="Arimo" charset="1" panose="020B0604020202020204"/>
      <p:regular r:id="rId23"/>
    </p:embeddedFont>
    <p:embeddedFont>
      <p:font typeface="Times New Roman Bold Italics" charset="1" panose="02030802070405090303"/>
      <p:regular r:id="rId24"/>
    </p:embeddedFont>
    <p:embeddedFont>
      <p:font typeface="Art Nuvo" charset="1" panose="00000000000000000000"/>
      <p:regular r:id="rId26"/>
    </p:embeddedFont>
    <p:embeddedFont>
      <p:font typeface="Times New Roman Bold" charset="1" panose="02030802070405020303"/>
      <p:regular r:id="rId27"/>
    </p:embeddedFont>
    <p:embeddedFont>
      <p:font typeface="Canva Sans Bold" charset="1" panose="020B0803030501040103"/>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notesMasters/notesMaster1.xml" Type="http://schemas.openxmlformats.org/officeDocument/2006/relationships/notesMaster"/><Relationship Id="rId17" Target="theme/theme2.xml" Type="http://schemas.openxmlformats.org/officeDocument/2006/relationships/theme"/><Relationship Id="rId18" Target="notesSlides/notesSlide1.xml" Type="http://schemas.openxmlformats.org/officeDocument/2006/relationships/note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notesSlides/notesSlide2.xml" Type="http://schemas.openxmlformats.org/officeDocument/2006/relationships/notesSlide"/><Relationship Id="rId23" Target="fonts/font23.fntdata" Type="http://schemas.openxmlformats.org/officeDocument/2006/relationships/font"/><Relationship Id="rId24" Target="fonts/font24.fntdata" Type="http://schemas.openxmlformats.org/officeDocument/2006/relationships/font"/><Relationship Id="rId25" Target="notesSlides/notesSlide3.xml" Type="http://schemas.openxmlformats.org/officeDocument/2006/relationships/notesSlide"/><Relationship Id="rId26" Target="fonts/font26.fntdata" Type="http://schemas.openxmlformats.org/officeDocument/2006/relationships/font"/><Relationship Id="rId27" Target="fonts/font27.fntdata" Type="http://schemas.openxmlformats.org/officeDocument/2006/relationships/font"/><Relationship Id="rId28" Target="notesSlides/notesSlide4.xml" Type="http://schemas.openxmlformats.org/officeDocument/2006/relationships/notesSlide"/><Relationship Id="rId29" Target="notesSlides/notesSlide5.xml" Type="http://schemas.openxmlformats.org/officeDocument/2006/relationships/notesSlide"/><Relationship Id="rId3" Target="viewProps.xml" Type="http://schemas.openxmlformats.org/officeDocument/2006/relationships/viewProps"/><Relationship Id="rId30" Target="fonts/font30.fntdata" Type="http://schemas.openxmlformats.org/officeDocument/2006/relationships/font"/><Relationship Id="rId31" Target="notesSlides/notesSlide6.xml" Type="http://schemas.openxmlformats.org/officeDocument/2006/relationships/notesSlide"/><Relationship Id="rId32" Target="notesSlides/notesSlide7.xml" Type="http://schemas.openxmlformats.org/officeDocument/2006/relationships/notesSlide"/><Relationship Id="rId33" Target="notesSlides/notesSlide8.xml" Type="http://schemas.openxmlformats.org/officeDocument/2006/relationships/notesSlide"/><Relationship Id="rId34" Target="notesSlides/notesSlide9.xml" Type="http://schemas.openxmlformats.org/officeDocument/2006/relationships/notesSlide"/><Relationship Id="rId35" Target="notesSlides/notesSlide10.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nsOCMf2Q.mp4>
</file>

<file path=ppt/media/image1.png>
</file>

<file path=ppt/media/image2.png>
</file>

<file path=ppt/media/image3.png>
</file>

<file path=ppt/media/image4.png>
</file>

<file path=ppt/media/image5.jpeg>
</file>

<file path=ppt/media/image6.jpeg>
</file>

<file path=ppt/media/image7.jpeg>
</file>

<file path=ppt/media/image8.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4.png" Type="http://schemas.openxmlformats.org/officeDocument/2006/relationships/image"/><Relationship Id="rId4" Target="../media/image1.png" Type="http://schemas.openxmlformats.org/officeDocument/2006/relationships/image"/><Relationship Id="rId5" Target="../media/image8.jpeg" Type="http://schemas.openxmlformats.org/officeDocument/2006/relationships/image"/><Relationship Id="rId6" Target="../media/VAGnsOCMf2Q.mp4" Type="http://schemas.openxmlformats.org/officeDocument/2006/relationships/video"/><Relationship Id="rId7" Target="../media/VAGnsOCMf2Q.mp4" Type="http://schemas.microsoft.com/office/2007/relationships/media"/></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36600" y="5769300"/>
            <a:ext cx="17014800" cy="3136800"/>
            <a:chOff x="0" y="0"/>
            <a:chExt cx="22686400" cy="4182400"/>
          </a:xfrm>
        </p:grpSpPr>
        <p:sp>
          <p:nvSpPr>
            <p:cNvPr name="Freeform 3" id="3"/>
            <p:cNvSpPr/>
            <p:nvPr/>
          </p:nvSpPr>
          <p:spPr>
            <a:xfrm flipH="false" flipV="false" rot="0">
              <a:off x="0" y="0"/>
              <a:ext cx="22686400" cy="4182400"/>
            </a:xfrm>
            <a:custGeom>
              <a:avLst/>
              <a:gdLst/>
              <a:ahLst/>
              <a:cxnLst/>
              <a:rect r="r" b="b" t="t" l="l"/>
              <a:pathLst>
                <a:path h="4182400" w="22686400">
                  <a:moveTo>
                    <a:pt x="0" y="0"/>
                  </a:moveTo>
                  <a:lnTo>
                    <a:pt x="22686400" y="0"/>
                  </a:lnTo>
                  <a:lnTo>
                    <a:pt x="22686400" y="4182400"/>
                  </a:lnTo>
                  <a:lnTo>
                    <a:pt x="0" y="4182400"/>
                  </a:lnTo>
                  <a:close/>
                </a:path>
              </a:pathLst>
            </a:custGeom>
            <a:solidFill>
              <a:srgbClr val="000000">
                <a:alpha val="0"/>
              </a:srgbClr>
            </a:solidFill>
          </p:spPr>
        </p:sp>
        <p:sp>
          <p:nvSpPr>
            <p:cNvPr name="TextBox 4" id="4"/>
            <p:cNvSpPr txBox="true"/>
            <p:nvPr/>
          </p:nvSpPr>
          <p:spPr>
            <a:xfrm>
              <a:off x="0" y="0"/>
              <a:ext cx="22686400" cy="4182400"/>
            </a:xfrm>
            <a:prstGeom prst="rect">
              <a:avLst/>
            </a:prstGeom>
          </p:spPr>
          <p:txBody>
            <a:bodyPr anchor="ctr" rtlCol="false" tIns="0" lIns="0" bIns="0" rIns="0"/>
            <a:lstStyle/>
            <a:p>
              <a:pPr algn="l">
                <a:lnSpc>
                  <a:spcPts val="7200"/>
                </a:lnSpc>
              </a:pPr>
              <a:r>
                <a:rPr lang="en-US" b="true" sz="6000">
                  <a:solidFill>
                    <a:srgbClr val="0BD752"/>
                  </a:solidFill>
                  <a:latin typeface="Miriam Libre Bold"/>
                  <a:ea typeface="Miriam Libre Bold"/>
                  <a:cs typeface="Miriam Libre Bold"/>
                  <a:sym typeface="Miriam Libre Bold"/>
                </a:rPr>
                <a:t>GUVI</a:t>
              </a:r>
              <a:r>
                <a:rPr lang="en-US" b="true" sz="6000">
                  <a:solidFill>
                    <a:srgbClr val="000000"/>
                  </a:solidFill>
                  <a:latin typeface="Miriam Libre Bold"/>
                  <a:ea typeface="Miriam Libre Bold"/>
                  <a:cs typeface="Miriam Libre Bold"/>
                  <a:sym typeface="Miriam Libre Bold"/>
                </a:rPr>
                <a:t> - </a:t>
              </a:r>
              <a:r>
                <a:rPr lang="en-US" b="true" sz="6000">
                  <a:solidFill>
                    <a:srgbClr val="304443"/>
                  </a:solidFill>
                  <a:latin typeface="Miriam Libre Bold"/>
                  <a:ea typeface="Miriam Libre Bold"/>
                  <a:cs typeface="Miriam Libre Bold"/>
                  <a:sym typeface="Miriam Libre Bold"/>
                </a:rPr>
                <a:t>Naan Mudhalvan </a:t>
              </a:r>
            </a:p>
            <a:p>
              <a:pPr algn="l">
                <a:lnSpc>
                  <a:spcPts val="6719"/>
                </a:lnSpc>
              </a:pPr>
              <a:r>
                <a:rPr lang="en-US" b="true" sz="5599">
                  <a:solidFill>
                    <a:srgbClr val="000000"/>
                  </a:solidFill>
                  <a:latin typeface="Miriam Libre Bold"/>
                  <a:ea typeface="Miriam Libre Bold"/>
                  <a:cs typeface="Miriam Libre Bold"/>
                  <a:sym typeface="Miriam Libre Bold"/>
                </a:rPr>
                <a:t>Engineering Hackathon 2025</a:t>
              </a:r>
            </a:p>
          </p:txBody>
        </p:sp>
      </p:grpSp>
      <p:sp>
        <p:nvSpPr>
          <p:cNvPr name="Freeform 5" id="5"/>
          <p:cNvSpPr/>
          <p:nvPr/>
        </p:nvSpPr>
        <p:spPr>
          <a:xfrm flipH="false" flipV="false" rot="0">
            <a:off x="5805750" y="1802900"/>
            <a:ext cx="6676500" cy="3870500"/>
          </a:xfrm>
          <a:custGeom>
            <a:avLst/>
            <a:gdLst/>
            <a:ahLst/>
            <a:cxnLst/>
            <a:rect r="r" b="b" t="t" l="l"/>
            <a:pathLst>
              <a:path h="3870500" w="6676500">
                <a:moveTo>
                  <a:pt x="0" y="0"/>
                </a:moveTo>
                <a:lnTo>
                  <a:pt x="6676500" y="0"/>
                </a:lnTo>
                <a:lnTo>
                  <a:pt x="6676500" y="3870500"/>
                </a:lnTo>
                <a:lnTo>
                  <a:pt x="0" y="3870500"/>
                </a:lnTo>
                <a:lnTo>
                  <a:pt x="0" y="0"/>
                </a:lnTo>
                <a:close/>
              </a:path>
            </a:pathLst>
          </a:custGeom>
          <a:blipFill>
            <a:blip r:embed="rId3"/>
            <a:stretch>
              <a:fillRect l="0" t="-35008" r="0" b="-37488"/>
            </a:stretch>
          </a:blipFill>
        </p:spPr>
      </p:sp>
      <p:sp>
        <p:nvSpPr>
          <p:cNvPr name="Freeform 6" id="6"/>
          <p:cNvSpPr/>
          <p:nvPr/>
        </p:nvSpPr>
        <p:spPr>
          <a:xfrm flipH="false" flipV="false" rot="0">
            <a:off x="565500" y="354150"/>
            <a:ext cx="1611408" cy="1768554"/>
          </a:xfrm>
          <a:custGeom>
            <a:avLst/>
            <a:gdLst/>
            <a:ahLst/>
            <a:cxnLst/>
            <a:rect r="r" b="b" t="t" l="l"/>
            <a:pathLst>
              <a:path h="1768554" w="1611408">
                <a:moveTo>
                  <a:pt x="0" y="0"/>
                </a:moveTo>
                <a:lnTo>
                  <a:pt x="1611408" y="0"/>
                </a:lnTo>
                <a:lnTo>
                  <a:pt x="1611408" y="1768554"/>
                </a:lnTo>
                <a:lnTo>
                  <a:pt x="0" y="1768554"/>
                </a:lnTo>
                <a:lnTo>
                  <a:pt x="0" y="0"/>
                </a:lnTo>
                <a:close/>
              </a:path>
            </a:pathLst>
          </a:custGeom>
          <a:blipFill>
            <a:blip r:embed="rId4"/>
            <a:stretch>
              <a:fillRect l="0" t="0" r="0" b="0"/>
            </a:stretch>
          </a:blipFill>
        </p:spPr>
      </p:sp>
      <p:sp>
        <p:nvSpPr>
          <p:cNvPr name="Freeform 7" id="7"/>
          <p:cNvSpPr/>
          <p:nvPr/>
        </p:nvSpPr>
        <p:spPr>
          <a:xfrm flipH="false" flipV="false" rot="0">
            <a:off x="2421002" y="234624"/>
            <a:ext cx="1969400" cy="2007600"/>
          </a:xfrm>
          <a:custGeom>
            <a:avLst/>
            <a:gdLst/>
            <a:ahLst/>
            <a:cxnLst/>
            <a:rect r="r" b="b" t="t" l="l"/>
            <a:pathLst>
              <a:path h="2007600" w="1969400">
                <a:moveTo>
                  <a:pt x="0" y="0"/>
                </a:moveTo>
                <a:lnTo>
                  <a:pt x="1969400" y="0"/>
                </a:lnTo>
                <a:lnTo>
                  <a:pt x="1969400" y="2007600"/>
                </a:lnTo>
                <a:lnTo>
                  <a:pt x="0" y="2007600"/>
                </a:lnTo>
                <a:lnTo>
                  <a:pt x="0" y="0"/>
                </a:lnTo>
                <a:close/>
              </a:path>
            </a:pathLst>
          </a:custGeom>
          <a:blipFill>
            <a:blip r:embed="rId5"/>
            <a:stretch>
              <a:fillRect l="-25891" t="-22639" r="-21746" b="-22189"/>
            </a:stretch>
          </a:blipFill>
        </p:spPr>
      </p:sp>
      <p:sp>
        <p:nvSpPr>
          <p:cNvPr name="Freeform 8" id="8"/>
          <p:cNvSpPr/>
          <p:nvPr/>
        </p:nvSpPr>
        <p:spPr>
          <a:xfrm flipH="false" flipV="false" rot="0">
            <a:off x="12714350" y="547000"/>
            <a:ext cx="5296950" cy="1099150"/>
          </a:xfrm>
          <a:custGeom>
            <a:avLst/>
            <a:gdLst/>
            <a:ahLst/>
            <a:cxnLst/>
            <a:rect r="r" b="b" t="t" l="l"/>
            <a:pathLst>
              <a:path h="1099150" w="5296950">
                <a:moveTo>
                  <a:pt x="0" y="0"/>
                </a:moveTo>
                <a:lnTo>
                  <a:pt x="5296950" y="0"/>
                </a:lnTo>
                <a:lnTo>
                  <a:pt x="5296950" y="1099150"/>
                </a:lnTo>
                <a:lnTo>
                  <a:pt x="0" y="1099150"/>
                </a:lnTo>
                <a:lnTo>
                  <a:pt x="0" y="0"/>
                </a:lnTo>
                <a:close/>
              </a:path>
            </a:pathLst>
          </a:custGeom>
          <a:blipFill>
            <a:blip r:embed="rId6"/>
            <a:stretch>
              <a:fillRect l="0" t="0" r="-2" b="0"/>
            </a:stretch>
          </a:blipFill>
        </p:spPr>
      </p:sp>
      <p:grpSp>
        <p:nvGrpSpPr>
          <p:cNvPr name="Group 9" id="9"/>
          <p:cNvGrpSpPr/>
          <p:nvPr/>
        </p:nvGrpSpPr>
        <p:grpSpPr>
          <a:xfrm rot="0">
            <a:off x="-9525" y="-9475"/>
            <a:ext cx="233850" cy="10306050"/>
            <a:chOff x="0" y="0"/>
            <a:chExt cx="311800" cy="13741400"/>
          </a:xfrm>
        </p:grpSpPr>
        <p:sp>
          <p:nvSpPr>
            <p:cNvPr name="Freeform 10" id="10"/>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11" id="11"/>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grpSp>
        <p:nvGrpSpPr>
          <p:cNvPr name="Group 12" id="12"/>
          <p:cNvGrpSpPr/>
          <p:nvPr/>
        </p:nvGrpSpPr>
        <p:grpSpPr>
          <a:xfrm rot="0">
            <a:off x="15956376" y="9508150"/>
            <a:ext cx="1695000" cy="307800"/>
            <a:chOff x="0" y="0"/>
            <a:chExt cx="2260000" cy="410400"/>
          </a:xfrm>
        </p:grpSpPr>
        <p:sp>
          <p:nvSpPr>
            <p:cNvPr name="Freeform 13" id="13"/>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4" id="14"/>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sp>
        <p:nvSpPr>
          <p:cNvPr name="TextBox 15" id="15"/>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502600" y="4111500"/>
            <a:ext cx="13282800" cy="2064000"/>
            <a:chOff x="0" y="0"/>
            <a:chExt cx="17710400" cy="2752000"/>
          </a:xfrm>
        </p:grpSpPr>
        <p:sp>
          <p:nvSpPr>
            <p:cNvPr name="Freeform 3" id="3"/>
            <p:cNvSpPr/>
            <p:nvPr/>
          </p:nvSpPr>
          <p:spPr>
            <a:xfrm flipH="false" flipV="false" rot="0">
              <a:off x="0" y="0"/>
              <a:ext cx="17710400" cy="2752000"/>
            </a:xfrm>
            <a:custGeom>
              <a:avLst/>
              <a:gdLst/>
              <a:ahLst/>
              <a:cxnLst/>
              <a:rect r="r" b="b" t="t" l="l"/>
              <a:pathLst>
                <a:path h="2752000" w="17710400">
                  <a:moveTo>
                    <a:pt x="0" y="0"/>
                  </a:moveTo>
                  <a:lnTo>
                    <a:pt x="17710400" y="0"/>
                  </a:lnTo>
                  <a:lnTo>
                    <a:pt x="17710400" y="2752000"/>
                  </a:lnTo>
                  <a:lnTo>
                    <a:pt x="0" y="2752000"/>
                  </a:lnTo>
                  <a:close/>
                </a:path>
              </a:pathLst>
            </a:custGeom>
            <a:solidFill>
              <a:srgbClr val="000000">
                <a:alpha val="0"/>
              </a:srgbClr>
            </a:solidFill>
          </p:spPr>
        </p:sp>
        <p:sp>
          <p:nvSpPr>
            <p:cNvPr name="TextBox 4" id="4"/>
            <p:cNvSpPr txBox="true"/>
            <p:nvPr/>
          </p:nvSpPr>
          <p:spPr>
            <a:xfrm>
              <a:off x="0" y="0"/>
              <a:ext cx="17710400" cy="2752000"/>
            </a:xfrm>
            <a:prstGeom prst="rect">
              <a:avLst/>
            </a:prstGeom>
          </p:spPr>
          <p:txBody>
            <a:bodyPr anchor="ctr" rtlCol="false" tIns="0" lIns="0" bIns="0" rIns="0"/>
            <a:lstStyle/>
            <a:p>
              <a:pPr algn="ctr">
                <a:lnSpc>
                  <a:spcPts val="11999"/>
                </a:lnSpc>
              </a:pPr>
              <a:r>
                <a:rPr lang="en-US" b="true" sz="9999">
                  <a:solidFill>
                    <a:srgbClr val="000000"/>
                  </a:solidFill>
                  <a:latin typeface="Miriam Libre Bold"/>
                  <a:ea typeface="Miriam Libre Bold"/>
                  <a:cs typeface="Miriam Libre Bold"/>
                  <a:sym typeface="Miriam Libre Bold"/>
                </a:rPr>
                <a:t>Thank You</a:t>
              </a:r>
            </a:p>
          </p:txBody>
        </p:sp>
      </p:grpSp>
      <p:grpSp>
        <p:nvGrpSpPr>
          <p:cNvPr name="Group 5" id="5"/>
          <p:cNvGrpSpPr/>
          <p:nvPr/>
        </p:nvGrpSpPr>
        <p:grpSpPr>
          <a:xfrm rot="0">
            <a:off x="-9525" y="-9475"/>
            <a:ext cx="233850" cy="10306050"/>
            <a:chOff x="0" y="0"/>
            <a:chExt cx="311800" cy="13741400"/>
          </a:xfrm>
        </p:grpSpPr>
        <p:sp>
          <p:nvSpPr>
            <p:cNvPr name="Freeform 6" id="6"/>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7" id="7"/>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sp>
        <p:nvSpPr>
          <p:cNvPr name="Freeform 8" id="8"/>
          <p:cNvSpPr/>
          <p:nvPr/>
        </p:nvSpPr>
        <p:spPr>
          <a:xfrm flipH="false" flipV="false" rot="0">
            <a:off x="15171426" y="386066"/>
            <a:ext cx="2985948" cy="619600"/>
          </a:xfrm>
          <a:custGeom>
            <a:avLst/>
            <a:gdLst/>
            <a:ahLst/>
            <a:cxnLst/>
            <a:rect r="r" b="b" t="t" l="l"/>
            <a:pathLst>
              <a:path h="619600" w="2985948">
                <a:moveTo>
                  <a:pt x="0" y="0"/>
                </a:moveTo>
                <a:lnTo>
                  <a:pt x="2985948" y="0"/>
                </a:lnTo>
                <a:lnTo>
                  <a:pt x="2985948" y="619600"/>
                </a:lnTo>
                <a:lnTo>
                  <a:pt x="0" y="619600"/>
                </a:lnTo>
                <a:lnTo>
                  <a:pt x="0" y="0"/>
                </a:lnTo>
                <a:close/>
              </a:path>
            </a:pathLst>
          </a:custGeom>
          <a:blipFill>
            <a:blip r:embed="rId3"/>
            <a:stretch>
              <a:fillRect l="0" t="0" r="-2" b="0"/>
            </a:stretch>
          </a:blipFill>
        </p:spPr>
      </p:sp>
      <p:sp>
        <p:nvSpPr>
          <p:cNvPr name="Freeform 9" id="9"/>
          <p:cNvSpPr/>
          <p:nvPr/>
        </p:nvSpPr>
        <p:spPr>
          <a:xfrm flipH="false" flipV="false" rot="0">
            <a:off x="13131650" y="197800"/>
            <a:ext cx="1718200" cy="996100"/>
          </a:xfrm>
          <a:custGeom>
            <a:avLst/>
            <a:gdLst/>
            <a:ahLst/>
            <a:cxnLst/>
            <a:rect r="r" b="b" t="t" l="l"/>
            <a:pathLst>
              <a:path h="996100" w="1718200">
                <a:moveTo>
                  <a:pt x="0" y="0"/>
                </a:moveTo>
                <a:lnTo>
                  <a:pt x="1718200" y="0"/>
                </a:lnTo>
                <a:lnTo>
                  <a:pt x="1718200" y="996100"/>
                </a:lnTo>
                <a:lnTo>
                  <a:pt x="0" y="996100"/>
                </a:lnTo>
                <a:lnTo>
                  <a:pt x="0" y="0"/>
                </a:lnTo>
                <a:close/>
              </a:path>
            </a:pathLst>
          </a:custGeom>
          <a:blipFill>
            <a:blip r:embed="rId4"/>
            <a:stretch>
              <a:fillRect l="0" t="-35008" r="-2" b="-37488"/>
            </a:stretch>
          </a:blipFill>
        </p:spPr>
      </p:sp>
      <p:grpSp>
        <p:nvGrpSpPr>
          <p:cNvPr name="Group 10" id="10"/>
          <p:cNvGrpSpPr/>
          <p:nvPr/>
        </p:nvGrpSpPr>
        <p:grpSpPr>
          <a:xfrm rot="0">
            <a:off x="15956376" y="9508150"/>
            <a:ext cx="1695000" cy="307800"/>
            <a:chOff x="0" y="0"/>
            <a:chExt cx="2260000" cy="410400"/>
          </a:xfrm>
        </p:grpSpPr>
        <p:sp>
          <p:nvSpPr>
            <p:cNvPr name="Freeform 11" id="11"/>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2" id="12"/>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10</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935076" y="2299950"/>
            <a:ext cx="4464000" cy="691800"/>
            <a:chOff x="0" y="0"/>
            <a:chExt cx="5952000" cy="922400"/>
          </a:xfrm>
        </p:grpSpPr>
        <p:sp>
          <p:nvSpPr>
            <p:cNvPr name="Freeform 3" id="3"/>
            <p:cNvSpPr/>
            <p:nvPr/>
          </p:nvSpPr>
          <p:spPr>
            <a:xfrm flipH="false" flipV="false" rot="0">
              <a:off x="0" y="0"/>
              <a:ext cx="5952000" cy="922400"/>
            </a:xfrm>
            <a:custGeom>
              <a:avLst/>
              <a:gdLst/>
              <a:ahLst/>
              <a:cxnLst/>
              <a:rect r="r" b="b" t="t" l="l"/>
              <a:pathLst>
                <a:path h="922400" w="5952000">
                  <a:moveTo>
                    <a:pt x="0" y="0"/>
                  </a:moveTo>
                  <a:lnTo>
                    <a:pt x="5952000" y="0"/>
                  </a:lnTo>
                  <a:lnTo>
                    <a:pt x="5952000" y="922400"/>
                  </a:lnTo>
                  <a:lnTo>
                    <a:pt x="0" y="922400"/>
                  </a:lnTo>
                  <a:close/>
                </a:path>
              </a:pathLst>
            </a:custGeom>
            <a:solidFill>
              <a:srgbClr val="000000">
                <a:alpha val="0"/>
              </a:srgbClr>
            </a:solidFill>
          </p:spPr>
        </p:sp>
        <p:sp>
          <p:nvSpPr>
            <p:cNvPr name="TextBox 4" id="4"/>
            <p:cNvSpPr txBox="true"/>
            <p:nvPr/>
          </p:nvSpPr>
          <p:spPr>
            <a:xfrm>
              <a:off x="0" y="-28575"/>
              <a:ext cx="5952000" cy="950975"/>
            </a:xfrm>
            <a:prstGeom prst="rect">
              <a:avLst/>
            </a:prstGeom>
          </p:spPr>
          <p:txBody>
            <a:bodyPr anchor="t" rtlCol="false" tIns="0" lIns="0" bIns="0" rIns="0"/>
            <a:lstStyle/>
            <a:p>
              <a:pPr algn="ctr">
                <a:lnSpc>
                  <a:spcPts val="4320"/>
                </a:lnSpc>
              </a:pPr>
              <a:r>
                <a:rPr lang="en-US" sz="3600">
                  <a:solidFill>
                    <a:srgbClr val="FFFFFF"/>
                  </a:solidFill>
                  <a:latin typeface="Arimo"/>
                  <a:ea typeface="Arimo"/>
                  <a:cs typeface="Arimo"/>
                  <a:sym typeface="Arimo"/>
                </a:rPr>
                <a:t>Learning Programs</a:t>
              </a:r>
            </a:p>
          </p:txBody>
        </p:sp>
      </p:grpSp>
      <p:sp>
        <p:nvSpPr>
          <p:cNvPr name="Freeform 5" id="5"/>
          <p:cNvSpPr/>
          <p:nvPr/>
        </p:nvSpPr>
        <p:spPr>
          <a:xfrm flipH="false" flipV="false" rot="0">
            <a:off x="15171426" y="386066"/>
            <a:ext cx="2985948" cy="619600"/>
          </a:xfrm>
          <a:custGeom>
            <a:avLst/>
            <a:gdLst/>
            <a:ahLst/>
            <a:cxnLst/>
            <a:rect r="r" b="b" t="t" l="l"/>
            <a:pathLst>
              <a:path h="619600" w="2985948">
                <a:moveTo>
                  <a:pt x="0" y="0"/>
                </a:moveTo>
                <a:lnTo>
                  <a:pt x="2985948" y="0"/>
                </a:lnTo>
                <a:lnTo>
                  <a:pt x="2985948" y="619600"/>
                </a:lnTo>
                <a:lnTo>
                  <a:pt x="0" y="619600"/>
                </a:lnTo>
                <a:lnTo>
                  <a:pt x="0" y="0"/>
                </a:lnTo>
                <a:close/>
              </a:path>
            </a:pathLst>
          </a:custGeom>
          <a:blipFill>
            <a:blip r:embed="rId3"/>
            <a:stretch>
              <a:fillRect l="0" t="0" r="-2" b="0"/>
            </a:stretch>
          </a:blipFill>
        </p:spPr>
      </p:sp>
      <p:grpSp>
        <p:nvGrpSpPr>
          <p:cNvPr name="Group 6" id="6"/>
          <p:cNvGrpSpPr/>
          <p:nvPr/>
        </p:nvGrpSpPr>
        <p:grpSpPr>
          <a:xfrm rot="0">
            <a:off x="-9525" y="-9475"/>
            <a:ext cx="233850" cy="10306050"/>
            <a:chOff x="0" y="0"/>
            <a:chExt cx="311800" cy="13741400"/>
          </a:xfrm>
        </p:grpSpPr>
        <p:sp>
          <p:nvSpPr>
            <p:cNvPr name="Freeform 7" id="7"/>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8" id="8"/>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sp>
        <p:nvSpPr>
          <p:cNvPr name="Freeform 9" id="9"/>
          <p:cNvSpPr/>
          <p:nvPr/>
        </p:nvSpPr>
        <p:spPr>
          <a:xfrm flipH="false" flipV="false" rot="0">
            <a:off x="13131650" y="197800"/>
            <a:ext cx="1718200" cy="996100"/>
          </a:xfrm>
          <a:custGeom>
            <a:avLst/>
            <a:gdLst/>
            <a:ahLst/>
            <a:cxnLst/>
            <a:rect r="r" b="b" t="t" l="l"/>
            <a:pathLst>
              <a:path h="996100" w="1718200">
                <a:moveTo>
                  <a:pt x="0" y="0"/>
                </a:moveTo>
                <a:lnTo>
                  <a:pt x="1718200" y="0"/>
                </a:lnTo>
                <a:lnTo>
                  <a:pt x="1718200" y="996100"/>
                </a:lnTo>
                <a:lnTo>
                  <a:pt x="0" y="996100"/>
                </a:lnTo>
                <a:lnTo>
                  <a:pt x="0" y="0"/>
                </a:lnTo>
                <a:close/>
              </a:path>
            </a:pathLst>
          </a:custGeom>
          <a:blipFill>
            <a:blip r:embed="rId4"/>
            <a:stretch>
              <a:fillRect l="0" t="-35008" r="-2" b="-37488"/>
            </a:stretch>
          </a:blipFill>
        </p:spPr>
      </p:sp>
      <p:grpSp>
        <p:nvGrpSpPr>
          <p:cNvPr name="Group 10" id="10"/>
          <p:cNvGrpSpPr/>
          <p:nvPr/>
        </p:nvGrpSpPr>
        <p:grpSpPr>
          <a:xfrm rot="0">
            <a:off x="15956376" y="9508150"/>
            <a:ext cx="1695000" cy="307800"/>
            <a:chOff x="0" y="0"/>
            <a:chExt cx="2260000" cy="410400"/>
          </a:xfrm>
        </p:grpSpPr>
        <p:sp>
          <p:nvSpPr>
            <p:cNvPr name="Freeform 11" id="11"/>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2" id="12"/>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grpSp>
        <p:nvGrpSpPr>
          <p:cNvPr name="Group 13" id="13"/>
          <p:cNvGrpSpPr>
            <a:grpSpLocks noChangeAspect="true"/>
          </p:cNvGrpSpPr>
          <p:nvPr/>
        </p:nvGrpSpPr>
        <p:grpSpPr>
          <a:xfrm rot="0">
            <a:off x="224325" y="5647719"/>
            <a:ext cx="8088178" cy="4639281"/>
            <a:chOff x="0" y="0"/>
            <a:chExt cx="7981950" cy="4578350"/>
          </a:xfrm>
        </p:grpSpPr>
        <p:sp>
          <p:nvSpPr>
            <p:cNvPr name="Freeform 14" id="14"/>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15" id="15"/>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p:spPr>
        </p:sp>
        <p:sp>
          <p:nvSpPr>
            <p:cNvPr name="Freeform 16" id="16"/>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p:spPr>
        </p:sp>
        <p:sp>
          <p:nvSpPr>
            <p:cNvPr name="Freeform 17" id="17"/>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p:spPr>
        </p:sp>
        <p:sp>
          <p:nvSpPr>
            <p:cNvPr name="Freeform 18" id="18"/>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5"/>
              <a:stretch>
                <a:fillRect l="-5672" t="0" r="-5672" b="0"/>
              </a:stretch>
            </a:blipFill>
          </p:spPr>
        </p:sp>
      </p:grpSp>
      <p:sp>
        <p:nvSpPr>
          <p:cNvPr name="TextBox 19" id="19"/>
          <p:cNvSpPr txBox="true"/>
          <p:nvPr/>
        </p:nvSpPr>
        <p:spPr>
          <a:xfrm rot="0">
            <a:off x="282443" y="1690086"/>
            <a:ext cx="17874931" cy="4233040"/>
          </a:xfrm>
          <a:prstGeom prst="rect">
            <a:avLst/>
          </a:prstGeom>
        </p:spPr>
        <p:txBody>
          <a:bodyPr anchor="t" rtlCol="false" tIns="0" lIns="0" bIns="0" rIns="0">
            <a:spAutoFit/>
          </a:bodyPr>
          <a:lstStyle/>
          <a:p>
            <a:pPr algn="ctr">
              <a:lnSpc>
                <a:spcPts val="11601"/>
              </a:lnSpc>
            </a:pPr>
            <a:r>
              <a:rPr lang="en-US" b="true" sz="8286" i="true">
                <a:solidFill>
                  <a:srgbClr val="00B050"/>
                </a:solidFill>
                <a:latin typeface="Times New Roman Bold Italics"/>
                <a:ea typeface="Times New Roman Bold Italics"/>
                <a:cs typeface="Times New Roman Bold Italics"/>
                <a:sym typeface="Times New Roman Bold Italics"/>
              </a:rPr>
              <a:t>“Wildlife Monitoring System </a:t>
            </a:r>
          </a:p>
          <a:p>
            <a:pPr algn="ctr">
              <a:lnSpc>
                <a:spcPts val="11601"/>
              </a:lnSpc>
            </a:pPr>
            <a:r>
              <a:rPr lang="en-US" b="true" sz="8286" i="true">
                <a:solidFill>
                  <a:srgbClr val="00B050"/>
                </a:solidFill>
                <a:latin typeface="Times New Roman Bold Italics"/>
                <a:ea typeface="Times New Roman Bold Italics"/>
                <a:cs typeface="Times New Roman Bold Italics"/>
                <a:sym typeface="Times New Roman Bold Italics"/>
              </a:rPr>
              <a:t>Using Camera Traps”</a:t>
            </a:r>
          </a:p>
          <a:p>
            <a:pPr algn="ctr">
              <a:lnSpc>
                <a:spcPts val="9149"/>
              </a:lnSpc>
            </a:pPr>
          </a:p>
        </p:txBody>
      </p:sp>
      <p:sp>
        <p:nvSpPr>
          <p:cNvPr name="TextBox 20" id="20"/>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935076" y="2299950"/>
            <a:ext cx="4464000" cy="691800"/>
            <a:chOff x="0" y="0"/>
            <a:chExt cx="5952000" cy="922400"/>
          </a:xfrm>
        </p:grpSpPr>
        <p:sp>
          <p:nvSpPr>
            <p:cNvPr name="Freeform 3" id="3"/>
            <p:cNvSpPr/>
            <p:nvPr/>
          </p:nvSpPr>
          <p:spPr>
            <a:xfrm flipH="false" flipV="false" rot="0">
              <a:off x="0" y="0"/>
              <a:ext cx="5952000" cy="922400"/>
            </a:xfrm>
            <a:custGeom>
              <a:avLst/>
              <a:gdLst/>
              <a:ahLst/>
              <a:cxnLst/>
              <a:rect r="r" b="b" t="t" l="l"/>
              <a:pathLst>
                <a:path h="922400" w="5952000">
                  <a:moveTo>
                    <a:pt x="0" y="0"/>
                  </a:moveTo>
                  <a:lnTo>
                    <a:pt x="5952000" y="0"/>
                  </a:lnTo>
                  <a:lnTo>
                    <a:pt x="5952000" y="922400"/>
                  </a:lnTo>
                  <a:lnTo>
                    <a:pt x="0" y="922400"/>
                  </a:lnTo>
                  <a:close/>
                </a:path>
              </a:pathLst>
            </a:custGeom>
            <a:solidFill>
              <a:srgbClr val="000000">
                <a:alpha val="0"/>
              </a:srgbClr>
            </a:solidFill>
          </p:spPr>
        </p:sp>
        <p:sp>
          <p:nvSpPr>
            <p:cNvPr name="TextBox 4" id="4"/>
            <p:cNvSpPr txBox="true"/>
            <p:nvPr/>
          </p:nvSpPr>
          <p:spPr>
            <a:xfrm>
              <a:off x="0" y="-28575"/>
              <a:ext cx="5952000" cy="950975"/>
            </a:xfrm>
            <a:prstGeom prst="rect">
              <a:avLst/>
            </a:prstGeom>
          </p:spPr>
          <p:txBody>
            <a:bodyPr anchor="t" rtlCol="false" tIns="0" lIns="0" bIns="0" rIns="0"/>
            <a:lstStyle/>
            <a:p>
              <a:pPr algn="ctr">
                <a:lnSpc>
                  <a:spcPts val="4320"/>
                </a:lnSpc>
              </a:pPr>
              <a:r>
                <a:rPr lang="en-US" sz="3600">
                  <a:solidFill>
                    <a:srgbClr val="FFFFFF"/>
                  </a:solidFill>
                  <a:latin typeface="Arimo"/>
                  <a:ea typeface="Arimo"/>
                  <a:cs typeface="Arimo"/>
                  <a:sym typeface="Arimo"/>
                </a:rPr>
                <a:t>Learning Programs</a:t>
              </a:r>
            </a:p>
          </p:txBody>
        </p:sp>
      </p:grpSp>
      <p:sp>
        <p:nvSpPr>
          <p:cNvPr name="Freeform 5" id="5"/>
          <p:cNvSpPr/>
          <p:nvPr/>
        </p:nvSpPr>
        <p:spPr>
          <a:xfrm flipH="false" flipV="false" rot="0">
            <a:off x="15171426" y="386066"/>
            <a:ext cx="2985948" cy="619600"/>
          </a:xfrm>
          <a:custGeom>
            <a:avLst/>
            <a:gdLst/>
            <a:ahLst/>
            <a:cxnLst/>
            <a:rect r="r" b="b" t="t" l="l"/>
            <a:pathLst>
              <a:path h="619600" w="2985948">
                <a:moveTo>
                  <a:pt x="0" y="0"/>
                </a:moveTo>
                <a:lnTo>
                  <a:pt x="2985948" y="0"/>
                </a:lnTo>
                <a:lnTo>
                  <a:pt x="2985948" y="619600"/>
                </a:lnTo>
                <a:lnTo>
                  <a:pt x="0" y="619600"/>
                </a:lnTo>
                <a:lnTo>
                  <a:pt x="0" y="0"/>
                </a:lnTo>
                <a:close/>
              </a:path>
            </a:pathLst>
          </a:custGeom>
          <a:blipFill>
            <a:blip r:embed="rId3"/>
            <a:stretch>
              <a:fillRect l="0" t="0" r="-2" b="0"/>
            </a:stretch>
          </a:blipFill>
        </p:spPr>
      </p:sp>
      <p:grpSp>
        <p:nvGrpSpPr>
          <p:cNvPr name="Group 6" id="6"/>
          <p:cNvGrpSpPr/>
          <p:nvPr/>
        </p:nvGrpSpPr>
        <p:grpSpPr>
          <a:xfrm rot="0">
            <a:off x="-9525" y="-9475"/>
            <a:ext cx="233850" cy="10306050"/>
            <a:chOff x="0" y="0"/>
            <a:chExt cx="311800" cy="13741400"/>
          </a:xfrm>
        </p:grpSpPr>
        <p:sp>
          <p:nvSpPr>
            <p:cNvPr name="Freeform 7" id="7"/>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8" id="8"/>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sp>
        <p:nvSpPr>
          <p:cNvPr name="Freeform 9" id="9"/>
          <p:cNvSpPr/>
          <p:nvPr/>
        </p:nvSpPr>
        <p:spPr>
          <a:xfrm flipH="false" flipV="false" rot="0">
            <a:off x="13131650" y="197800"/>
            <a:ext cx="1718200" cy="996100"/>
          </a:xfrm>
          <a:custGeom>
            <a:avLst/>
            <a:gdLst/>
            <a:ahLst/>
            <a:cxnLst/>
            <a:rect r="r" b="b" t="t" l="l"/>
            <a:pathLst>
              <a:path h="996100" w="1718200">
                <a:moveTo>
                  <a:pt x="0" y="0"/>
                </a:moveTo>
                <a:lnTo>
                  <a:pt x="1718200" y="0"/>
                </a:lnTo>
                <a:lnTo>
                  <a:pt x="1718200" y="996100"/>
                </a:lnTo>
                <a:lnTo>
                  <a:pt x="0" y="996100"/>
                </a:lnTo>
                <a:lnTo>
                  <a:pt x="0" y="0"/>
                </a:lnTo>
                <a:close/>
              </a:path>
            </a:pathLst>
          </a:custGeom>
          <a:blipFill>
            <a:blip r:embed="rId4"/>
            <a:stretch>
              <a:fillRect l="0" t="-35008" r="-2" b="-37488"/>
            </a:stretch>
          </a:blipFill>
        </p:spPr>
      </p:sp>
      <p:grpSp>
        <p:nvGrpSpPr>
          <p:cNvPr name="Group 10" id="10"/>
          <p:cNvGrpSpPr/>
          <p:nvPr/>
        </p:nvGrpSpPr>
        <p:grpSpPr>
          <a:xfrm rot="0">
            <a:off x="15956376" y="9508150"/>
            <a:ext cx="1695000" cy="307800"/>
            <a:chOff x="0" y="0"/>
            <a:chExt cx="2260000" cy="410400"/>
          </a:xfrm>
        </p:grpSpPr>
        <p:sp>
          <p:nvSpPr>
            <p:cNvPr name="Freeform 11" id="11"/>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2" id="12"/>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sp>
        <p:nvSpPr>
          <p:cNvPr name="TextBox 13" id="13"/>
          <p:cNvSpPr txBox="true"/>
          <p:nvPr/>
        </p:nvSpPr>
        <p:spPr>
          <a:xfrm rot="0">
            <a:off x="2918162" y="1476187"/>
            <a:ext cx="12190423" cy="1476077"/>
          </a:xfrm>
          <a:prstGeom prst="rect">
            <a:avLst/>
          </a:prstGeom>
        </p:spPr>
        <p:txBody>
          <a:bodyPr anchor="t" rtlCol="false" tIns="0" lIns="0" bIns="0" rIns="0">
            <a:spAutoFit/>
          </a:bodyPr>
          <a:lstStyle/>
          <a:p>
            <a:pPr algn="ctr">
              <a:lnSpc>
                <a:spcPts val="12084"/>
              </a:lnSpc>
            </a:pPr>
            <a:r>
              <a:rPr lang="en-US" sz="8631">
                <a:solidFill>
                  <a:srgbClr val="00B050"/>
                </a:solidFill>
                <a:latin typeface="Art Nuvo"/>
                <a:ea typeface="Art Nuvo"/>
                <a:cs typeface="Art Nuvo"/>
                <a:sym typeface="Art Nuvo"/>
              </a:rPr>
              <a:t>problem statement</a:t>
            </a:r>
          </a:p>
        </p:txBody>
      </p:sp>
      <p:sp>
        <p:nvSpPr>
          <p:cNvPr name="TextBox 14" id="14"/>
          <p:cNvSpPr txBox="true"/>
          <p:nvPr/>
        </p:nvSpPr>
        <p:spPr>
          <a:xfrm rot="0">
            <a:off x="224325" y="3585373"/>
            <a:ext cx="18157374" cy="4594860"/>
          </a:xfrm>
          <a:prstGeom prst="rect">
            <a:avLst/>
          </a:prstGeom>
        </p:spPr>
        <p:txBody>
          <a:bodyPr anchor="t" rtlCol="false" tIns="0" lIns="0" bIns="0" rIns="0">
            <a:spAutoFit/>
          </a:bodyPr>
          <a:lstStyle/>
          <a:p>
            <a:pPr algn="ctr">
              <a:lnSpc>
                <a:spcPts val="7139"/>
              </a:lnSpc>
            </a:pPr>
            <a:r>
              <a:rPr lang="en-US" sz="5100" b="true">
                <a:solidFill>
                  <a:srgbClr val="000000"/>
                </a:solidFill>
                <a:latin typeface="Times New Roman Bold"/>
                <a:ea typeface="Times New Roman Bold"/>
                <a:cs typeface="Times New Roman Bold"/>
                <a:sym typeface="Times New Roman Bold"/>
              </a:rPr>
              <a:t>Conservationists need faster ways to analyze camera trap footage, often cluttered with environmental noise, varying animal poses, and partial occlusions. Manual review is slow and error-prone. An AI-based vision system must automatically Identify animal species and behavior from camera trap images to assist conservation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935076" y="2299950"/>
            <a:ext cx="4464000" cy="691800"/>
            <a:chOff x="0" y="0"/>
            <a:chExt cx="5952000" cy="922400"/>
          </a:xfrm>
        </p:grpSpPr>
        <p:sp>
          <p:nvSpPr>
            <p:cNvPr name="Freeform 3" id="3"/>
            <p:cNvSpPr/>
            <p:nvPr/>
          </p:nvSpPr>
          <p:spPr>
            <a:xfrm flipH="false" flipV="false" rot="0">
              <a:off x="0" y="0"/>
              <a:ext cx="5952000" cy="922400"/>
            </a:xfrm>
            <a:custGeom>
              <a:avLst/>
              <a:gdLst/>
              <a:ahLst/>
              <a:cxnLst/>
              <a:rect r="r" b="b" t="t" l="l"/>
              <a:pathLst>
                <a:path h="922400" w="5952000">
                  <a:moveTo>
                    <a:pt x="0" y="0"/>
                  </a:moveTo>
                  <a:lnTo>
                    <a:pt x="5952000" y="0"/>
                  </a:lnTo>
                  <a:lnTo>
                    <a:pt x="5952000" y="922400"/>
                  </a:lnTo>
                  <a:lnTo>
                    <a:pt x="0" y="922400"/>
                  </a:lnTo>
                  <a:close/>
                </a:path>
              </a:pathLst>
            </a:custGeom>
            <a:solidFill>
              <a:srgbClr val="000000">
                <a:alpha val="0"/>
              </a:srgbClr>
            </a:solidFill>
          </p:spPr>
        </p:sp>
        <p:sp>
          <p:nvSpPr>
            <p:cNvPr name="TextBox 4" id="4"/>
            <p:cNvSpPr txBox="true"/>
            <p:nvPr/>
          </p:nvSpPr>
          <p:spPr>
            <a:xfrm>
              <a:off x="0" y="-28575"/>
              <a:ext cx="5952000" cy="950975"/>
            </a:xfrm>
            <a:prstGeom prst="rect">
              <a:avLst/>
            </a:prstGeom>
          </p:spPr>
          <p:txBody>
            <a:bodyPr anchor="t" rtlCol="false" tIns="0" lIns="0" bIns="0" rIns="0"/>
            <a:lstStyle/>
            <a:p>
              <a:pPr algn="ctr">
                <a:lnSpc>
                  <a:spcPts val="4320"/>
                </a:lnSpc>
              </a:pPr>
              <a:r>
                <a:rPr lang="en-US" sz="3600">
                  <a:solidFill>
                    <a:srgbClr val="FFFFFF"/>
                  </a:solidFill>
                  <a:latin typeface="Arimo"/>
                  <a:ea typeface="Arimo"/>
                  <a:cs typeface="Arimo"/>
                  <a:sym typeface="Arimo"/>
                </a:rPr>
                <a:t>Learning Programs</a:t>
              </a:r>
            </a:p>
          </p:txBody>
        </p:sp>
      </p:grpSp>
      <p:sp>
        <p:nvSpPr>
          <p:cNvPr name="Freeform 5" id="5"/>
          <p:cNvSpPr/>
          <p:nvPr/>
        </p:nvSpPr>
        <p:spPr>
          <a:xfrm flipH="false" flipV="false" rot="0">
            <a:off x="15171426" y="386066"/>
            <a:ext cx="2985948" cy="619600"/>
          </a:xfrm>
          <a:custGeom>
            <a:avLst/>
            <a:gdLst/>
            <a:ahLst/>
            <a:cxnLst/>
            <a:rect r="r" b="b" t="t" l="l"/>
            <a:pathLst>
              <a:path h="619600" w="2985948">
                <a:moveTo>
                  <a:pt x="0" y="0"/>
                </a:moveTo>
                <a:lnTo>
                  <a:pt x="2985948" y="0"/>
                </a:lnTo>
                <a:lnTo>
                  <a:pt x="2985948" y="619600"/>
                </a:lnTo>
                <a:lnTo>
                  <a:pt x="0" y="619600"/>
                </a:lnTo>
                <a:lnTo>
                  <a:pt x="0" y="0"/>
                </a:lnTo>
                <a:close/>
              </a:path>
            </a:pathLst>
          </a:custGeom>
          <a:blipFill>
            <a:blip r:embed="rId3"/>
            <a:stretch>
              <a:fillRect l="0" t="0" r="-2" b="0"/>
            </a:stretch>
          </a:blipFill>
        </p:spPr>
      </p:sp>
      <p:grpSp>
        <p:nvGrpSpPr>
          <p:cNvPr name="Group 6" id="6"/>
          <p:cNvGrpSpPr/>
          <p:nvPr/>
        </p:nvGrpSpPr>
        <p:grpSpPr>
          <a:xfrm rot="0">
            <a:off x="-9525" y="-9475"/>
            <a:ext cx="233850" cy="10306050"/>
            <a:chOff x="0" y="0"/>
            <a:chExt cx="311800" cy="13741400"/>
          </a:xfrm>
        </p:grpSpPr>
        <p:sp>
          <p:nvSpPr>
            <p:cNvPr name="Freeform 7" id="7"/>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8" id="8"/>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sp>
        <p:nvSpPr>
          <p:cNvPr name="Freeform 9" id="9"/>
          <p:cNvSpPr/>
          <p:nvPr/>
        </p:nvSpPr>
        <p:spPr>
          <a:xfrm flipH="false" flipV="false" rot="0">
            <a:off x="13131650" y="197800"/>
            <a:ext cx="1718200" cy="996100"/>
          </a:xfrm>
          <a:custGeom>
            <a:avLst/>
            <a:gdLst/>
            <a:ahLst/>
            <a:cxnLst/>
            <a:rect r="r" b="b" t="t" l="l"/>
            <a:pathLst>
              <a:path h="996100" w="1718200">
                <a:moveTo>
                  <a:pt x="0" y="0"/>
                </a:moveTo>
                <a:lnTo>
                  <a:pt x="1718200" y="0"/>
                </a:lnTo>
                <a:lnTo>
                  <a:pt x="1718200" y="996100"/>
                </a:lnTo>
                <a:lnTo>
                  <a:pt x="0" y="996100"/>
                </a:lnTo>
                <a:lnTo>
                  <a:pt x="0" y="0"/>
                </a:lnTo>
                <a:close/>
              </a:path>
            </a:pathLst>
          </a:custGeom>
          <a:blipFill>
            <a:blip r:embed="rId4"/>
            <a:stretch>
              <a:fillRect l="0" t="-35008" r="-2" b="-37488"/>
            </a:stretch>
          </a:blipFill>
        </p:spPr>
      </p:sp>
      <p:grpSp>
        <p:nvGrpSpPr>
          <p:cNvPr name="Group 10" id="10"/>
          <p:cNvGrpSpPr/>
          <p:nvPr/>
        </p:nvGrpSpPr>
        <p:grpSpPr>
          <a:xfrm rot="0">
            <a:off x="15956376" y="9508150"/>
            <a:ext cx="1695000" cy="307800"/>
            <a:chOff x="0" y="0"/>
            <a:chExt cx="2260000" cy="410400"/>
          </a:xfrm>
        </p:grpSpPr>
        <p:sp>
          <p:nvSpPr>
            <p:cNvPr name="Freeform 11" id="11"/>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2" id="12"/>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4</a:t>
            </a:r>
          </a:p>
        </p:txBody>
      </p:sp>
      <p:sp>
        <p:nvSpPr>
          <p:cNvPr name="TextBox 14" id="14"/>
          <p:cNvSpPr txBox="true"/>
          <p:nvPr/>
        </p:nvSpPr>
        <p:spPr>
          <a:xfrm rot="0">
            <a:off x="6280642" y="1031681"/>
            <a:ext cx="5941516" cy="1859290"/>
          </a:xfrm>
          <a:prstGeom prst="rect">
            <a:avLst/>
          </a:prstGeom>
        </p:spPr>
        <p:txBody>
          <a:bodyPr anchor="t" rtlCol="false" tIns="0" lIns="0" bIns="0" rIns="0">
            <a:spAutoFit/>
          </a:bodyPr>
          <a:lstStyle/>
          <a:p>
            <a:pPr algn="ctr">
              <a:lnSpc>
                <a:spcPts val="15119"/>
              </a:lnSpc>
            </a:pPr>
            <a:r>
              <a:rPr lang="en-US" sz="10799">
                <a:solidFill>
                  <a:srgbClr val="00B050"/>
                </a:solidFill>
                <a:latin typeface="Art Nuvo"/>
                <a:ea typeface="Art Nuvo"/>
                <a:cs typeface="Art Nuvo"/>
                <a:sym typeface="Art Nuvo"/>
              </a:rPr>
              <a:t>introduction</a:t>
            </a:r>
          </a:p>
        </p:txBody>
      </p:sp>
      <p:sp>
        <p:nvSpPr>
          <p:cNvPr name="TextBox 15" id="15"/>
          <p:cNvSpPr txBox="true"/>
          <p:nvPr/>
        </p:nvSpPr>
        <p:spPr>
          <a:xfrm rot="0">
            <a:off x="107400" y="3402113"/>
            <a:ext cx="18288000" cy="4594860"/>
          </a:xfrm>
          <a:prstGeom prst="rect">
            <a:avLst/>
          </a:prstGeom>
        </p:spPr>
        <p:txBody>
          <a:bodyPr anchor="t" rtlCol="false" tIns="0" lIns="0" bIns="0" rIns="0">
            <a:spAutoFit/>
          </a:bodyPr>
          <a:lstStyle/>
          <a:p>
            <a:pPr algn="ctr">
              <a:lnSpc>
                <a:spcPts val="7139"/>
              </a:lnSpc>
            </a:pPr>
            <a:r>
              <a:rPr lang="en-US" sz="5100" b="true">
                <a:solidFill>
                  <a:srgbClr val="000000"/>
                </a:solidFill>
                <a:latin typeface="Times New Roman Bold"/>
                <a:ea typeface="Times New Roman Bold"/>
                <a:cs typeface="Times New Roman Bold"/>
                <a:sym typeface="Times New Roman Bold"/>
              </a:rPr>
              <a:t>The objective of this project is to develop an AI-based camera trap monitoring system that can automatically detect, identify, and classify wildlife species from images, reducing manual effort and improving the accuracy and speed of wildlife monitoring for conservation purposes.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935076" y="2299950"/>
            <a:ext cx="4464000" cy="691800"/>
            <a:chOff x="0" y="0"/>
            <a:chExt cx="5952000" cy="922400"/>
          </a:xfrm>
        </p:grpSpPr>
        <p:sp>
          <p:nvSpPr>
            <p:cNvPr name="Freeform 3" id="3"/>
            <p:cNvSpPr/>
            <p:nvPr/>
          </p:nvSpPr>
          <p:spPr>
            <a:xfrm flipH="false" flipV="false" rot="0">
              <a:off x="0" y="0"/>
              <a:ext cx="5952000" cy="922400"/>
            </a:xfrm>
            <a:custGeom>
              <a:avLst/>
              <a:gdLst/>
              <a:ahLst/>
              <a:cxnLst/>
              <a:rect r="r" b="b" t="t" l="l"/>
              <a:pathLst>
                <a:path h="922400" w="5952000">
                  <a:moveTo>
                    <a:pt x="0" y="0"/>
                  </a:moveTo>
                  <a:lnTo>
                    <a:pt x="5952000" y="0"/>
                  </a:lnTo>
                  <a:lnTo>
                    <a:pt x="5952000" y="922400"/>
                  </a:lnTo>
                  <a:lnTo>
                    <a:pt x="0" y="922400"/>
                  </a:lnTo>
                  <a:close/>
                </a:path>
              </a:pathLst>
            </a:custGeom>
            <a:solidFill>
              <a:srgbClr val="000000">
                <a:alpha val="0"/>
              </a:srgbClr>
            </a:solidFill>
          </p:spPr>
        </p:sp>
        <p:sp>
          <p:nvSpPr>
            <p:cNvPr name="TextBox 4" id="4"/>
            <p:cNvSpPr txBox="true"/>
            <p:nvPr/>
          </p:nvSpPr>
          <p:spPr>
            <a:xfrm>
              <a:off x="0" y="-28575"/>
              <a:ext cx="5952000" cy="950975"/>
            </a:xfrm>
            <a:prstGeom prst="rect">
              <a:avLst/>
            </a:prstGeom>
          </p:spPr>
          <p:txBody>
            <a:bodyPr anchor="t" rtlCol="false" tIns="0" lIns="0" bIns="0" rIns="0"/>
            <a:lstStyle/>
            <a:p>
              <a:pPr algn="ctr">
                <a:lnSpc>
                  <a:spcPts val="4320"/>
                </a:lnSpc>
              </a:pPr>
              <a:r>
                <a:rPr lang="en-US" sz="3600">
                  <a:solidFill>
                    <a:srgbClr val="FFFFFF"/>
                  </a:solidFill>
                  <a:latin typeface="Arimo"/>
                  <a:ea typeface="Arimo"/>
                  <a:cs typeface="Arimo"/>
                  <a:sym typeface="Arimo"/>
                </a:rPr>
                <a:t>Learning Programs</a:t>
              </a:r>
            </a:p>
          </p:txBody>
        </p:sp>
      </p:grpSp>
      <p:sp>
        <p:nvSpPr>
          <p:cNvPr name="Freeform 5" id="5"/>
          <p:cNvSpPr/>
          <p:nvPr/>
        </p:nvSpPr>
        <p:spPr>
          <a:xfrm flipH="false" flipV="false" rot="0">
            <a:off x="15171426" y="386066"/>
            <a:ext cx="2985948" cy="619600"/>
          </a:xfrm>
          <a:custGeom>
            <a:avLst/>
            <a:gdLst/>
            <a:ahLst/>
            <a:cxnLst/>
            <a:rect r="r" b="b" t="t" l="l"/>
            <a:pathLst>
              <a:path h="619600" w="2985948">
                <a:moveTo>
                  <a:pt x="0" y="0"/>
                </a:moveTo>
                <a:lnTo>
                  <a:pt x="2985948" y="0"/>
                </a:lnTo>
                <a:lnTo>
                  <a:pt x="2985948" y="619600"/>
                </a:lnTo>
                <a:lnTo>
                  <a:pt x="0" y="619600"/>
                </a:lnTo>
                <a:lnTo>
                  <a:pt x="0" y="0"/>
                </a:lnTo>
                <a:close/>
              </a:path>
            </a:pathLst>
          </a:custGeom>
          <a:blipFill>
            <a:blip r:embed="rId3"/>
            <a:stretch>
              <a:fillRect l="0" t="0" r="-2" b="0"/>
            </a:stretch>
          </a:blipFill>
        </p:spPr>
      </p:sp>
      <p:grpSp>
        <p:nvGrpSpPr>
          <p:cNvPr name="Group 6" id="6"/>
          <p:cNvGrpSpPr/>
          <p:nvPr/>
        </p:nvGrpSpPr>
        <p:grpSpPr>
          <a:xfrm rot="0">
            <a:off x="-9525" y="-9475"/>
            <a:ext cx="233850" cy="10306050"/>
            <a:chOff x="0" y="0"/>
            <a:chExt cx="311800" cy="13741400"/>
          </a:xfrm>
        </p:grpSpPr>
        <p:sp>
          <p:nvSpPr>
            <p:cNvPr name="Freeform 7" id="7"/>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8" id="8"/>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sp>
        <p:nvSpPr>
          <p:cNvPr name="Freeform 9" id="9"/>
          <p:cNvSpPr/>
          <p:nvPr/>
        </p:nvSpPr>
        <p:spPr>
          <a:xfrm flipH="false" flipV="false" rot="0">
            <a:off x="13131650" y="197800"/>
            <a:ext cx="1718200" cy="996100"/>
          </a:xfrm>
          <a:custGeom>
            <a:avLst/>
            <a:gdLst/>
            <a:ahLst/>
            <a:cxnLst/>
            <a:rect r="r" b="b" t="t" l="l"/>
            <a:pathLst>
              <a:path h="996100" w="1718200">
                <a:moveTo>
                  <a:pt x="0" y="0"/>
                </a:moveTo>
                <a:lnTo>
                  <a:pt x="1718200" y="0"/>
                </a:lnTo>
                <a:lnTo>
                  <a:pt x="1718200" y="996100"/>
                </a:lnTo>
                <a:lnTo>
                  <a:pt x="0" y="996100"/>
                </a:lnTo>
                <a:lnTo>
                  <a:pt x="0" y="0"/>
                </a:lnTo>
                <a:close/>
              </a:path>
            </a:pathLst>
          </a:custGeom>
          <a:blipFill>
            <a:blip r:embed="rId4"/>
            <a:stretch>
              <a:fillRect l="0" t="-35008" r="-2" b="-37488"/>
            </a:stretch>
          </a:blipFill>
        </p:spPr>
      </p:sp>
      <p:grpSp>
        <p:nvGrpSpPr>
          <p:cNvPr name="Group 10" id="10"/>
          <p:cNvGrpSpPr/>
          <p:nvPr/>
        </p:nvGrpSpPr>
        <p:grpSpPr>
          <a:xfrm rot="0">
            <a:off x="15956376" y="9508150"/>
            <a:ext cx="1695000" cy="307800"/>
            <a:chOff x="0" y="0"/>
            <a:chExt cx="2260000" cy="410400"/>
          </a:xfrm>
        </p:grpSpPr>
        <p:sp>
          <p:nvSpPr>
            <p:cNvPr name="Freeform 11" id="11"/>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2" id="12"/>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5</a:t>
            </a:r>
          </a:p>
        </p:txBody>
      </p:sp>
      <p:grpSp>
        <p:nvGrpSpPr>
          <p:cNvPr name="Group 14" id="14"/>
          <p:cNvGrpSpPr/>
          <p:nvPr/>
        </p:nvGrpSpPr>
        <p:grpSpPr>
          <a:xfrm rot="0">
            <a:off x="4302203" y="989014"/>
            <a:ext cx="9683594" cy="1656836"/>
            <a:chOff x="0" y="0"/>
            <a:chExt cx="12911459" cy="2209114"/>
          </a:xfrm>
        </p:grpSpPr>
        <p:sp>
          <p:nvSpPr>
            <p:cNvPr name="Freeform 15" id="15"/>
            <p:cNvSpPr/>
            <p:nvPr/>
          </p:nvSpPr>
          <p:spPr>
            <a:xfrm flipH="false" flipV="false" rot="0">
              <a:off x="0" y="0"/>
              <a:ext cx="12911458" cy="2209114"/>
            </a:xfrm>
            <a:custGeom>
              <a:avLst/>
              <a:gdLst/>
              <a:ahLst/>
              <a:cxnLst/>
              <a:rect r="r" b="b" t="t" l="l"/>
              <a:pathLst>
                <a:path h="2209114" w="12911458">
                  <a:moveTo>
                    <a:pt x="0" y="0"/>
                  </a:moveTo>
                  <a:lnTo>
                    <a:pt x="12911458" y="0"/>
                  </a:lnTo>
                  <a:lnTo>
                    <a:pt x="12911458" y="2209114"/>
                  </a:lnTo>
                  <a:lnTo>
                    <a:pt x="0" y="2209114"/>
                  </a:lnTo>
                  <a:close/>
                </a:path>
              </a:pathLst>
            </a:custGeom>
            <a:solidFill>
              <a:srgbClr val="000000">
                <a:alpha val="0"/>
              </a:srgbClr>
            </a:solidFill>
          </p:spPr>
        </p:sp>
        <p:sp>
          <p:nvSpPr>
            <p:cNvPr name="TextBox 16" id="16"/>
            <p:cNvSpPr txBox="true"/>
            <p:nvPr/>
          </p:nvSpPr>
          <p:spPr>
            <a:xfrm>
              <a:off x="0" y="-180975"/>
              <a:ext cx="12911459" cy="2390089"/>
            </a:xfrm>
            <a:prstGeom prst="rect">
              <a:avLst/>
            </a:prstGeom>
          </p:spPr>
          <p:txBody>
            <a:bodyPr anchor="t" rtlCol="false" tIns="0" lIns="0" bIns="0" rIns="0"/>
            <a:lstStyle/>
            <a:p>
              <a:pPr algn="ctr">
                <a:lnSpc>
                  <a:spcPts val="12316"/>
                </a:lnSpc>
              </a:pPr>
              <a:r>
                <a:rPr lang="en-US" sz="8796">
                  <a:solidFill>
                    <a:srgbClr val="00B050"/>
                  </a:solidFill>
                  <a:latin typeface="Art Nuvo"/>
                  <a:ea typeface="Art Nuvo"/>
                  <a:cs typeface="Art Nuvo"/>
                  <a:sym typeface="Art Nuvo"/>
                </a:rPr>
                <a:t>Identifying the issues</a:t>
              </a:r>
            </a:p>
          </p:txBody>
        </p:sp>
      </p:grpSp>
      <p:sp>
        <p:nvSpPr>
          <p:cNvPr name="TextBox 17" id="17"/>
          <p:cNvSpPr txBox="true"/>
          <p:nvPr/>
        </p:nvSpPr>
        <p:spPr>
          <a:xfrm rot="0">
            <a:off x="685087" y="2753043"/>
            <a:ext cx="16724331" cy="6656069"/>
          </a:xfrm>
          <a:prstGeom prst="rect">
            <a:avLst/>
          </a:prstGeom>
        </p:spPr>
        <p:txBody>
          <a:bodyPr anchor="t" rtlCol="false" tIns="0" lIns="0" bIns="0" rIns="0">
            <a:spAutoFit/>
          </a:bodyPr>
          <a:lstStyle/>
          <a:p>
            <a:pPr algn="just"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Manual review</a:t>
            </a:r>
            <a:r>
              <a:rPr lang="en-US" sz="4200">
                <a:solidFill>
                  <a:srgbClr val="000000"/>
                </a:solidFill>
                <a:latin typeface="Canva Sans"/>
                <a:ea typeface="Canva Sans"/>
                <a:cs typeface="Canva Sans"/>
                <a:sym typeface="Canva Sans"/>
              </a:rPr>
              <a:t> of camera trap data is slow and resource-intensive.</a:t>
            </a:r>
          </a:p>
          <a:p>
            <a:pPr algn="just"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Environmental noise</a:t>
            </a:r>
            <a:r>
              <a:rPr lang="en-US" sz="4200">
                <a:solidFill>
                  <a:srgbClr val="000000"/>
                </a:solidFill>
                <a:latin typeface="Canva Sans"/>
                <a:ea typeface="Canva Sans"/>
                <a:cs typeface="Canva Sans"/>
                <a:sym typeface="Canva Sans"/>
              </a:rPr>
              <a:t> and clutter reduce detection accuracy.</a:t>
            </a:r>
          </a:p>
          <a:p>
            <a:pPr algn="just"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Variations in animal poses</a:t>
            </a:r>
            <a:r>
              <a:rPr lang="en-US" sz="4200">
                <a:solidFill>
                  <a:srgbClr val="000000"/>
                </a:solidFill>
                <a:latin typeface="Canva Sans"/>
                <a:ea typeface="Canva Sans"/>
                <a:cs typeface="Canva Sans"/>
                <a:sym typeface="Canva Sans"/>
              </a:rPr>
              <a:t> and occlusions hinder species recognition.</a:t>
            </a:r>
          </a:p>
          <a:p>
            <a:pPr algn="just" marL="906785" indent="-453392" lvl="1">
              <a:lnSpc>
                <a:spcPts val="5880"/>
              </a:lnSpc>
              <a:buFont typeface="Arial"/>
              <a:buChar char="•"/>
            </a:pPr>
            <a:r>
              <a:rPr lang="en-US" sz="4200">
                <a:solidFill>
                  <a:srgbClr val="000000"/>
                </a:solidFill>
                <a:latin typeface="Canva Sans"/>
                <a:ea typeface="Canva Sans"/>
                <a:cs typeface="Canva Sans"/>
                <a:sym typeface="Canva Sans"/>
              </a:rPr>
              <a:t>Frequent </a:t>
            </a:r>
            <a:r>
              <a:rPr lang="en-US" b="true" sz="4200">
                <a:solidFill>
                  <a:srgbClr val="000000"/>
                </a:solidFill>
                <a:latin typeface="Canva Sans Bold"/>
                <a:ea typeface="Canva Sans Bold"/>
                <a:cs typeface="Canva Sans Bold"/>
                <a:sym typeface="Canva Sans Bold"/>
              </a:rPr>
              <a:t>misidentification </a:t>
            </a:r>
            <a:r>
              <a:rPr lang="en-US" sz="4200">
                <a:solidFill>
                  <a:srgbClr val="000000"/>
                </a:solidFill>
                <a:latin typeface="Canva Sans"/>
                <a:ea typeface="Canva Sans"/>
                <a:cs typeface="Canva Sans"/>
                <a:sym typeface="Canva Sans"/>
              </a:rPr>
              <a:t>due to complex, unstructured data.</a:t>
            </a:r>
          </a:p>
          <a:p>
            <a:pPr algn="just" marL="906785" indent="-453392" lvl="1">
              <a:lnSpc>
                <a:spcPts val="5880"/>
              </a:lnSpc>
              <a:buFont typeface="Arial"/>
              <a:buChar char="•"/>
            </a:pPr>
            <a:r>
              <a:rPr lang="en-US" b="true" sz="4200">
                <a:solidFill>
                  <a:srgbClr val="000000"/>
                </a:solidFill>
                <a:latin typeface="Canva Sans Bold"/>
                <a:ea typeface="Canva Sans Bold"/>
                <a:cs typeface="Canva Sans Bold"/>
                <a:sym typeface="Canva Sans Bold"/>
              </a:rPr>
              <a:t>Absence of automated behavior</a:t>
            </a:r>
            <a:r>
              <a:rPr lang="en-US" sz="4200">
                <a:solidFill>
                  <a:srgbClr val="000000"/>
                </a:solidFill>
                <a:latin typeface="Canva Sans"/>
                <a:ea typeface="Canva Sans"/>
                <a:cs typeface="Canva Sans"/>
                <a:sym typeface="Canva Sans"/>
              </a:rPr>
              <a:t> analysis in current monitoring methods.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935076" y="2299950"/>
            <a:ext cx="4464000" cy="691800"/>
            <a:chOff x="0" y="0"/>
            <a:chExt cx="5952000" cy="922400"/>
          </a:xfrm>
        </p:grpSpPr>
        <p:sp>
          <p:nvSpPr>
            <p:cNvPr name="Freeform 3" id="3"/>
            <p:cNvSpPr/>
            <p:nvPr/>
          </p:nvSpPr>
          <p:spPr>
            <a:xfrm flipH="false" flipV="false" rot="0">
              <a:off x="0" y="0"/>
              <a:ext cx="5952000" cy="922400"/>
            </a:xfrm>
            <a:custGeom>
              <a:avLst/>
              <a:gdLst/>
              <a:ahLst/>
              <a:cxnLst/>
              <a:rect r="r" b="b" t="t" l="l"/>
              <a:pathLst>
                <a:path h="922400" w="5952000">
                  <a:moveTo>
                    <a:pt x="0" y="0"/>
                  </a:moveTo>
                  <a:lnTo>
                    <a:pt x="5952000" y="0"/>
                  </a:lnTo>
                  <a:lnTo>
                    <a:pt x="5952000" y="922400"/>
                  </a:lnTo>
                  <a:lnTo>
                    <a:pt x="0" y="922400"/>
                  </a:lnTo>
                  <a:close/>
                </a:path>
              </a:pathLst>
            </a:custGeom>
            <a:solidFill>
              <a:srgbClr val="000000">
                <a:alpha val="0"/>
              </a:srgbClr>
            </a:solidFill>
          </p:spPr>
        </p:sp>
        <p:sp>
          <p:nvSpPr>
            <p:cNvPr name="TextBox 4" id="4"/>
            <p:cNvSpPr txBox="true"/>
            <p:nvPr/>
          </p:nvSpPr>
          <p:spPr>
            <a:xfrm>
              <a:off x="0" y="-28575"/>
              <a:ext cx="5952000" cy="950975"/>
            </a:xfrm>
            <a:prstGeom prst="rect">
              <a:avLst/>
            </a:prstGeom>
          </p:spPr>
          <p:txBody>
            <a:bodyPr anchor="t" rtlCol="false" tIns="0" lIns="0" bIns="0" rIns="0"/>
            <a:lstStyle/>
            <a:p>
              <a:pPr algn="ctr">
                <a:lnSpc>
                  <a:spcPts val="4320"/>
                </a:lnSpc>
              </a:pPr>
              <a:r>
                <a:rPr lang="en-US" sz="3600">
                  <a:solidFill>
                    <a:srgbClr val="FFFFFF"/>
                  </a:solidFill>
                  <a:latin typeface="Arimo"/>
                  <a:ea typeface="Arimo"/>
                  <a:cs typeface="Arimo"/>
                  <a:sym typeface="Arimo"/>
                </a:rPr>
                <a:t>Learning Programs</a:t>
              </a:r>
            </a:p>
          </p:txBody>
        </p:sp>
      </p:grpSp>
      <p:sp>
        <p:nvSpPr>
          <p:cNvPr name="Freeform 5" id="5"/>
          <p:cNvSpPr/>
          <p:nvPr/>
        </p:nvSpPr>
        <p:spPr>
          <a:xfrm flipH="false" flipV="false" rot="0">
            <a:off x="15171426" y="386066"/>
            <a:ext cx="2985948" cy="619600"/>
          </a:xfrm>
          <a:custGeom>
            <a:avLst/>
            <a:gdLst/>
            <a:ahLst/>
            <a:cxnLst/>
            <a:rect r="r" b="b" t="t" l="l"/>
            <a:pathLst>
              <a:path h="619600" w="2985948">
                <a:moveTo>
                  <a:pt x="0" y="0"/>
                </a:moveTo>
                <a:lnTo>
                  <a:pt x="2985948" y="0"/>
                </a:lnTo>
                <a:lnTo>
                  <a:pt x="2985948" y="619600"/>
                </a:lnTo>
                <a:lnTo>
                  <a:pt x="0" y="619600"/>
                </a:lnTo>
                <a:lnTo>
                  <a:pt x="0" y="0"/>
                </a:lnTo>
                <a:close/>
              </a:path>
            </a:pathLst>
          </a:custGeom>
          <a:blipFill>
            <a:blip r:embed="rId3"/>
            <a:stretch>
              <a:fillRect l="0" t="0" r="-2" b="0"/>
            </a:stretch>
          </a:blipFill>
        </p:spPr>
      </p:sp>
      <p:grpSp>
        <p:nvGrpSpPr>
          <p:cNvPr name="Group 6" id="6"/>
          <p:cNvGrpSpPr/>
          <p:nvPr/>
        </p:nvGrpSpPr>
        <p:grpSpPr>
          <a:xfrm rot="0">
            <a:off x="-9525" y="-9475"/>
            <a:ext cx="233850" cy="10306050"/>
            <a:chOff x="0" y="0"/>
            <a:chExt cx="311800" cy="13741400"/>
          </a:xfrm>
        </p:grpSpPr>
        <p:sp>
          <p:nvSpPr>
            <p:cNvPr name="Freeform 7" id="7"/>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8" id="8"/>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sp>
        <p:nvSpPr>
          <p:cNvPr name="Freeform 9" id="9"/>
          <p:cNvSpPr/>
          <p:nvPr/>
        </p:nvSpPr>
        <p:spPr>
          <a:xfrm flipH="false" flipV="false" rot="0">
            <a:off x="13131650" y="197800"/>
            <a:ext cx="1718200" cy="996100"/>
          </a:xfrm>
          <a:custGeom>
            <a:avLst/>
            <a:gdLst/>
            <a:ahLst/>
            <a:cxnLst/>
            <a:rect r="r" b="b" t="t" l="l"/>
            <a:pathLst>
              <a:path h="996100" w="1718200">
                <a:moveTo>
                  <a:pt x="0" y="0"/>
                </a:moveTo>
                <a:lnTo>
                  <a:pt x="1718200" y="0"/>
                </a:lnTo>
                <a:lnTo>
                  <a:pt x="1718200" y="996100"/>
                </a:lnTo>
                <a:lnTo>
                  <a:pt x="0" y="996100"/>
                </a:lnTo>
                <a:lnTo>
                  <a:pt x="0" y="0"/>
                </a:lnTo>
                <a:close/>
              </a:path>
            </a:pathLst>
          </a:custGeom>
          <a:blipFill>
            <a:blip r:embed="rId4"/>
            <a:stretch>
              <a:fillRect l="0" t="-35008" r="-2" b="-37488"/>
            </a:stretch>
          </a:blipFill>
        </p:spPr>
      </p:sp>
      <p:grpSp>
        <p:nvGrpSpPr>
          <p:cNvPr name="Group 10" id="10"/>
          <p:cNvGrpSpPr/>
          <p:nvPr/>
        </p:nvGrpSpPr>
        <p:grpSpPr>
          <a:xfrm rot="0">
            <a:off x="15956376" y="9508150"/>
            <a:ext cx="1695000" cy="307800"/>
            <a:chOff x="0" y="0"/>
            <a:chExt cx="2260000" cy="410400"/>
          </a:xfrm>
        </p:grpSpPr>
        <p:sp>
          <p:nvSpPr>
            <p:cNvPr name="Freeform 11" id="11"/>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2" id="12"/>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sp>
        <p:nvSpPr>
          <p:cNvPr name="TextBox 13" id="13"/>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6</a:t>
            </a:r>
          </a:p>
        </p:txBody>
      </p:sp>
      <p:sp>
        <p:nvSpPr>
          <p:cNvPr name="TextBox 14" id="14"/>
          <p:cNvSpPr txBox="true"/>
          <p:nvPr/>
        </p:nvSpPr>
        <p:spPr>
          <a:xfrm rot="0">
            <a:off x="1201865" y="1252385"/>
            <a:ext cx="11066281" cy="7657645"/>
          </a:xfrm>
          <a:prstGeom prst="rect">
            <a:avLst/>
          </a:prstGeom>
        </p:spPr>
        <p:txBody>
          <a:bodyPr anchor="t" rtlCol="false" tIns="0" lIns="0" bIns="0" rIns="0">
            <a:spAutoFit/>
          </a:bodyPr>
          <a:lstStyle/>
          <a:p>
            <a:pPr algn="l">
              <a:lnSpc>
                <a:spcPts val="9791"/>
              </a:lnSpc>
            </a:pPr>
            <a:r>
              <a:rPr lang="en-US" sz="6993">
                <a:solidFill>
                  <a:srgbClr val="00B050"/>
                </a:solidFill>
                <a:latin typeface="Art Nuvo"/>
                <a:ea typeface="Art Nuvo"/>
                <a:cs typeface="Art Nuvo"/>
                <a:sym typeface="Art Nuvo"/>
              </a:rPr>
              <a:t>Pre-existing Systems</a:t>
            </a:r>
          </a:p>
          <a:p>
            <a:pPr algn="l">
              <a:lnSpc>
                <a:spcPts val="5339"/>
              </a:lnSpc>
            </a:pPr>
            <a:r>
              <a:rPr lang="en-US" sz="3814">
                <a:solidFill>
                  <a:srgbClr val="000000"/>
                </a:solidFill>
                <a:latin typeface="Canva Sans"/>
                <a:ea typeface="Canva Sans"/>
                <a:cs typeface="Canva Sans"/>
                <a:sym typeface="Canva Sans"/>
              </a:rPr>
              <a:t>Manual review of camera trap images.</a:t>
            </a:r>
          </a:p>
          <a:p>
            <a:pPr algn="l">
              <a:lnSpc>
                <a:spcPts val="5339"/>
              </a:lnSpc>
            </a:pPr>
            <a:r>
              <a:rPr lang="en-US" sz="3814">
                <a:solidFill>
                  <a:srgbClr val="000000"/>
                </a:solidFill>
                <a:latin typeface="Canva Sans"/>
                <a:ea typeface="Canva Sans"/>
                <a:cs typeface="Canva Sans"/>
                <a:sym typeface="Canva Sans"/>
              </a:rPr>
              <a:t>Basic motion detection tools.</a:t>
            </a:r>
          </a:p>
          <a:p>
            <a:pPr algn="l">
              <a:lnSpc>
                <a:spcPts val="5339"/>
              </a:lnSpc>
            </a:pPr>
            <a:r>
              <a:rPr lang="en-US" sz="3814">
                <a:solidFill>
                  <a:srgbClr val="000000"/>
                </a:solidFill>
                <a:latin typeface="Canva Sans"/>
                <a:ea typeface="Canva Sans"/>
                <a:cs typeface="Canva Sans"/>
                <a:sym typeface="Canva Sans"/>
              </a:rPr>
              <a:t>Limited species identification.</a:t>
            </a:r>
          </a:p>
          <a:p>
            <a:pPr algn="l">
              <a:lnSpc>
                <a:spcPts val="9787"/>
              </a:lnSpc>
            </a:pPr>
            <a:r>
              <a:rPr lang="en-US" sz="6991">
                <a:solidFill>
                  <a:srgbClr val="00B050"/>
                </a:solidFill>
                <a:latin typeface="Art Nuvo"/>
                <a:ea typeface="Art Nuvo"/>
                <a:cs typeface="Art Nuvo"/>
                <a:sym typeface="Art Nuvo"/>
              </a:rPr>
              <a:t>Demerits</a:t>
            </a:r>
          </a:p>
          <a:p>
            <a:pPr algn="l">
              <a:lnSpc>
                <a:spcPts val="4958"/>
              </a:lnSpc>
            </a:pPr>
            <a:r>
              <a:rPr lang="en-US" sz="3542">
                <a:solidFill>
                  <a:srgbClr val="000000"/>
                </a:solidFill>
                <a:latin typeface="Canva Sans"/>
                <a:ea typeface="Canva Sans"/>
                <a:cs typeface="Canva Sans"/>
                <a:sym typeface="Canva Sans"/>
              </a:rPr>
              <a:t>Slow &amp; labor-intensive.</a:t>
            </a:r>
          </a:p>
          <a:p>
            <a:pPr algn="l">
              <a:lnSpc>
                <a:spcPts val="4958"/>
              </a:lnSpc>
            </a:pPr>
            <a:r>
              <a:rPr lang="en-US" sz="3542">
                <a:solidFill>
                  <a:srgbClr val="000000"/>
                </a:solidFill>
                <a:latin typeface="Canva Sans"/>
                <a:ea typeface="Canva Sans"/>
                <a:cs typeface="Canva Sans"/>
                <a:sym typeface="Canva Sans"/>
              </a:rPr>
              <a:t>Prone to human error.</a:t>
            </a:r>
          </a:p>
          <a:p>
            <a:pPr algn="l">
              <a:lnSpc>
                <a:spcPts val="4958"/>
              </a:lnSpc>
            </a:pPr>
            <a:r>
              <a:rPr lang="en-US" sz="3542">
                <a:solidFill>
                  <a:srgbClr val="000000"/>
                </a:solidFill>
                <a:latin typeface="Canva Sans"/>
                <a:ea typeface="Canva Sans"/>
                <a:cs typeface="Canva Sans"/>
                <a:sym typeface="Canva Sans"/>
              </a:rPr>
              <a:t>Affected by background noise.</a:t>
            </a:r>
          </a:p>
          <a:p>
            <a:pPr algn="l">
              <a:lnSpc>
                <a:spcPts val="4958"/>
              </a:lnSpc>
            </a:pPr>
            <a:r>
              <a:rPr lang="en-US" sz="3542">
                <a:solidFill>
                  <a:srgbClr val="000000"/>
                </a:solidFill>
                <a:latin typeface="Canva Sans"/>
                <a:ea typeface="Canva Sans"/>
                <a:cs typeface="Canva Sans"/>
                <a:sym typeface="Canva Sans"/>
              </a:rPr>
              <a:t>Poor accuracy with occlusions.</a:t>
            </a:r>
          </a:p>
          <a:p>
            <a:pPr algn="l">
              <a:lnSpc>
                <a:spcPts val="4958"/>
              </a:lnSpc>
            </a:pPr>
            <a:r>
              <a:rPr lang="en-US" sz="3542">
                <a:solidFill>
                  <a:srgbClr val="000000"/>
                </a:solidFill>
                <a:latin typeface="Canva Sans"/>
                <a:ea typeface="Canva Sans"/>
                <a:cs typeface="Canva Sans"/>
                <a:sym typeface="Canva Sans"/>
              </a:rPr>
              <a:t>Not scalable for large data.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935076" y="2299950"/>
            <a:ext cx="4464000" cy="691800"/>
            <a:chOff x="0" y="0"/>
            <a:chExt cx="5952000" cy="922400"/>
          </a:xfrm>
        </p:grpSpPr>
        <p:sp>
          <p:nvSpPr>
            <p:cNvPr name="Freeform 3" id="3"/>
            <p:cNvSpPr/>
            <p:nvPr/>
          </p:nvSpPr>
          <p:spPr>
            <a:xfrm flipH="false" flipV="false" rot="0">
              <a:off x="0" y="0"/>
              <a:ext cx="5952000" cy="922400"/>
            </a:xfrm>
            <a:custGeom>
              <a:avLst/>
              <a:gdLst/>
              <a:ahLst/>
              <a:cxnLst/>
              <a:rect r="r" b="b" t="t" l="l"/>
              <a:pathLst>
                <a:path h="922400" w="5952000">
                  <a:moveTo>
                    <a:pt x="0" y="0"/>
                  </a:moveTo>
                  <a:lnTo>
                    <a:pt x="5952000" y="0"/>
                  </a:lnTo>
                  <a:lnTo>
                    <a:pt x="5952000" y="922400"/>
                  </a:lnTo>
                  <a:lnTo>
                    <a:pt x="0" y="922400"/>
                  </a:lnTo>
                  <a:close/>
                </a:path>
              </a:pathLst>
            </a:custGeom>
            <a:solidFill>
              <a:srgbClr val="000000">
                <a:alpha val="0"/>
              </a:srgbClr>
            </a:solidFill>
          </p:spPr>
        </p:sp>
        <p:sp>
          <p:nvSpPr>
            <p:cNvPr name="TextBox 4" id="4"/>
            <p:cNvSpPr txBox="true"/>
            <p:nvPr/>
          </p:nvSpPr>
          <p:spPr>
            <a:xfrm>
              <a:off x="0" y="-28575"/>
              <a:ext cx="5952000" cy="950975"/>
            </a:xfrm>
            <a:prstGeom prst="rect">
              <a:avLst/>
            </a:prstGeom>
          </p:spPr>
          <p:txBody>
            <a:bodyPr anchor="t" rtlCol="false" tIns="0" lIns="0" bIns="0" rIns="0"/>
            <a:lstStyle/>
            <a:p>
              <a:pPr algn="ctr">
                <a:lnSpc>
                  <a:spcPts val="4320"/>
                </a:lnSpc>
              </a:pPr>
              <a:r>
                <a:rPr lang="en-US" sz="3600">
                  <a:solidFill>
                    <a:srgbClr val="FFFFFF"/>
                  </a:solidFill>
                  <a:latin typeface="Arimo"/>
                  <a:ea typeface="Arimo"/>
                  <a:cs typeface="Arimo"/>
                  <a:sym typeface="Arimo"/>
                </a:rPr>
                <a:t>Learning Programs</a:t>
              </a:r>
            </a:p>
          </p:txBody>
        </p:sp>
      </p:grpSp>
      <p:sp>
        <p:nvSpPr>
          <p:cNvPr name="Freeform 5" id="5"/>
          <p:cNvSpPr/>
          <p:nvPr/>
        </p:nvSpPr>
        <p:spPr>
          <a:xfrm flipH="false" flipV="false" rot="0">
            <a:off x="15171426" y="386066"/>
            <a:ext cx="2985948" cy="619600"/>
          </a:xfrm>
          <a:custGeom>
            <a:avLst/>
            <a:gdLst/>
            <a:ahLst/>
            <a:cxnLst/>
            <a:rect r="r" b="b" t="t" l="l"/>
            <a:pathLst>
              <a:path h="619600" w="2985948">
                <a:moveTo>
                  <a:pt x="0" y="0"/>
                </a:moveTo>
                <a:lnTo>
                  <a:pt x="2985948" y="0"/>
                </a:lnTo>
                <a:lnTo>
                  <a:pt x="2985948" y="619600"/>
                </a:lnTo>
                <a:lnTo>
                  <a:pt x="0" y="619600"/>
                </a:lnTo>
                <a:lnTo>
                  <a:pt x="0" y="0"/>
                </a:lnTo>
                <a:close/>
              </a:path>
            </a:pathLst>
          </a:custGeom>
          <a:blipFill>
            <a:blip r:embed="rId3"/>
            <a:stretch>
              <a:fillRect l="0" t="0" r="-2" b="0"/>
            </a:stretch>
          </a:blipFill>
        </p:spPr>
      </p:sp>
      <p:grpSp>
        <p:nvGrpSpPr>
          <p:cNvPr name="Group 6" id="6"/>
          <p:cNvGrpSpPr/>
          <p:nvPr/>
        </p:nvGrpSpPr>
        <p:grpSpPr>
          <a:xfrm rot="0">
            <a:off x="-9525" y="-9475"/>
            <a:ext cx="233850" cy="10306050"/>
            <a:chOff x="0" y="0"/>
            <a:chExt cx="311800" cy="13741400"/>
          </a:xfrm>
        </p:grpSpPr>
        <p:sp>
          <p:nvSpPr>
            <p:cNvPr name="Freeform 7" id="7"/>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8" id="8"/>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sp>
        <p:nvSpPr>
          <p:cNvPr name="Freeform 9" id="9"/>
          <p:cNvSpPr/>
          <p:nvPr/>
        </p:nvSpPr>
        <p:spPr>
          <a:xfrm flipH="false" flipV="false" rot="0">
            <a:off x="13131650" y="197800"/>
            <a:ext cx="1718200" cy="996100"/>
          </a:xfrm>
          <a:custGeom>
            <a:avLst/>
            <a:gdLst/>
            <a:ahLst/>
            <a:cxnLst/>
            <a:rect r="r" b="b" t="t" l="l"/>
            <a:pathLst>
              <a:path h="996100" w="1718200">
                <a:moveTo>
                  <a:pt x="0" y="0"/>
                </a:moveTo>
                <a:lnTo>
                  <a:pt x="1718200" y="0"/>
                </a:lnTo>
                <a:lnTo>
                  <a:pt x="1718200" y="996100"/>
                </a:lnTo>
                <a:lnTo>
                  <a:pt x="0" y="996100"/>
                </a:lnTo>
                <a:lnTo>
                  <a:pt x="0" y="0"/>
                </a:lnTo>
                <a:close/>
              </a:path>
            </a:pathLst>
          </a:custGeom>
          <a:blipFill>
            <a:blip r:embed="rId4"/>
            <a:stretch>
              <a:fillRect l="0" t="-35008" r="-2" b="-37488"/>
            </a:stretch>
          </a:blipFill>
        </p:spPr>
      </p:sp>
      <p:grpSp>
        <p:nvGrpSpPr>
          <p:cNvPr name="Group 10" id="10"/>
          <p:cNvGrpSpPr/>
          <p:nvPr/>
        </p:nvGrpSpPr>
        <p:grpSpPr>
          <a:xfrm rot="0">
            <a:off x="15956376" y="9508150"/>
            <a:ext cx="1695000" cy="307800"/>
            <a:chOff x="0" y="0"/>
            <a:chExt cx="2260000" cy="410400"/>
          </a:xfrm>
        </p:grpSpPr>
        <p:sp>
          <p:nvSpPr>
            <p:cNvPr name="Freeform 11" id="11"/>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2" id="12"/>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sp>
        <p:nvSpPr>
          <p:cNvPr name="Freeform 13" id="13"/>
          <p:cNvSpPr/>
          <p:nvPr/>
        </p:nvSpPr>
        <p:spPr>
          <a:xfrm flipH="false" flipV="false" rot="0">
            <a:off x="6214956" y="695866"/>
            <a:ext cx="5858088" cy="9122084"/>
          </a:xfrm>
          <a:custGeom>
            <a:avLst/>
            <a:gdLst/>
            <a:ahLst/>
            <a:cxnLst/>
            <a:rect r="r" b="b" t="t" l="l"/>
            <a:pathLst>
              <a:path h="9122084" w="5858088">
                <a:moveTo>
                  <a:pt x="0" y="0"/>
                </a:moveTo>
                <a:lnTo>
                  <a:pt x="5858088" y="0"/>
                </a:lnTo>
                <a:lnTo>
                  <a:pt x="5858088" y="9122084"/>
                </a:lnTo>
                <a:lnTo>
                  <a:pt x="0" y="9122084"/>
                </a:lnTo>
                <a:lnTo>
                  <a:pt x="0" y="0"/>
                </a:lnTo>
                <a:close/>
              </a:path>
            </a:pathLst>
          </a:custGeom>
          <a:blipFill>
            <a:blip r:embed="rId5"/>
            <a:stretch>
              <a:fillRect l="0" t="0" r="0" b="0"/>
            </a:stretch>
          </a:blipFill>
        </p:spPr>
      </p:sp>
      <p:sp>
        <p:nvSpPr>
          <p:cNvPr name="TextBox 14" id="1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7</a:t>
            </a:r>
          </a:p>
        </p:txBody>
      </p:sp>
      <p:sp>
        <p:nvSpPr>
          <p:cNvPr name="TextBox 15" id="15"/>
          <p:cNvSpPr txBox="true"/>
          <p:nvPr/>
        </p:nvSpPr>
        <p:spPr>
          <a:xfrm rot="0">
            <a:off x="541154" y="3240023"/>
            <a:ext cx="5356973" cy="4272905"/>
          </a:xfrm>
          <a:prstGeom prst="rect">
            <a:avLst/>
          </a:prstGeom>
        </p:spPr>
        <p:txBody>
          <a:bodyPr anchor="t" rtlCol="false" tIns="0" lIns="0" bIns="0" rIns="0">
            <a:spAutoFit/>
          </a:bodyPr>
          <a:lstStyle/>
          <a:p>
            <a:pPr algn="ctr">
              <a:lnSpc>
                <a:spcPts val="17185"/>
              </a:lnSpc>
            </a:pPr>
            <a:r>
              <a:rPr lang="en-US" sz="12275">
                <a:solidFill>
                  <a:srgbClr val="000000"/>
                </a:solidFill>
                <a:latin typeface="Art Nuvo"/>
                <a:ea typeface="Art Nuvo"/>
                <a:cs typeface="Art Nuvo"/>
                <a:sym typeface="Art Nuvo"/>
              </a:rPr>
              <a:t>libraries </a:t>
            </a:r>
          </a:p>
          <a:p>
            <a:pPr algn="ctr">
              <a:lnSpc>
                <a:spcPts val="17185"/>
              </a:lnSpc>
            </a:pPr>
            <a:r>
              <a:rPr lang="en-US" sz="12275">
                <a:solidFill>
                  <a:srgbClr val="000000"/>
                </a:solidFill>
                <a:latin typeface="Art Nuvo"/>
                <a:ea typeface="Art Nuvo"/>
                <a:cs typeface="Art Nuvo"/>
                <a:sym typeface="Art Nuvo"/>
              </a:rPr>
              <a:t>used</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935076" y="2299950"/>
            <a:ext cx="4464000" cy="691800"/>
            <a:chOff x="0" y="0"/>
            <a:chExt cx="5952000" cy="922400"/>
          </a:xfrm>
        </p:grpSpPr>
        <p:sp>
          <p:nvSpPr>
            <p:cNvPr name="Freeform 3" id="3"/>
            <p:cNvSpPr/>
            <p:nvPr/>
          </p:nvSpPr>
          <p:spPr>
            <a:xfrm flipH="false" flipV="false" rot="0">
              <a:off x="0" y="0"/>
              <a:ext cx="5952000" cy="922400"/>
            </a:xfrm>
            <a:custGeom>
              <a:avLst/>
              <a:gdLst/>
              <a:ahLst/>
              <a:cxnLst/>
              <a:rect r="r" b="b" t="t" l="l"/>
              <a:pathLst>
                <a:path h="922400" w="5952000">
                  <a:moveTo>
                    <a:pt x="0" y="0"/>
                  </a:moveTo>
                  <a:lnTo>
                    <a:pt x="5952000" y="0"/>
                  </a:lnTo>
                  <a:lnTo>
                    <a:pt x="5952000" y="922400"/>
                  </a:lnTo>
                  <a:lnTo>
                    <a:pt x="0" y="922400"/>
                  </a:lnTo>
                  <a:close/>
                </a:path>
              </a:pathLst>
            </a:custGeom>
            <a:solidFill>
              <a:srgbClr val="000000">
                <a:alpha val="0"/>
              </a:srgbClr>
            </a:solidFill>
          </p:spPr>
        </p:sp>
        <p:sp>
          <p:nvSpPr>
            <p:cNvPr name="TextBox 4" id="4"/>
            <p:cNvSpPr txBox="true"/>
            <p:nvPr/>
          </p:nvSpPr>
          <p:spPr>
            <a:xfrm>
              <a:off x="0" y="-28575"/>
              <a:ext cx="5952000" cy="950975"/>
            </a:xfrm>
            <a:prstGeom prst="rect">
              <a:avLst/>
            </a:prstGeom>
          </p:spPr>
          <p:txBody>
            <a:bodyPr anchor="t" rtlCol="false" tIns="0" lIns="0" bIns="0" rIns="0"/>
            <a:lstStyle/>
            <a:p>
              <a:pPr algn="ctr">
                <a:lnSpc>
                  <a:spcPts val="4320"/>
                </a:lnSpc>
              </a:pPr>
              <a:r>
                <a:rPr lang="en-US" sz="3600">
                  <a:solidFill>
                    <a:srgbClr val="FFFFFF"/>
                  </a:solidFill>
                  <a:latin typeface="Arimo"/>
                  <a:ea typeface="Arimo"/>
                  <a:cs typeface="Arimo"/>
                  <a:sym typeface="Arimo"/>
                </a:rPr>
                <a:t>Learning Programs</a:t>
              </a:r>
            </a:p>
          </p:txBody>
        </p:sp>
      </p:grpSp>
      <p:sp>
        <p:nvSpPr>
          <p:cNvPr name="Freeform 5" id="5"/>
          <p:cNvSpPr/>
          <p:nvPr/>
        </p:nvSpPr>
        <p:spPr>
          <a:xfrm flipH="false" flipV="false" rot="0">
            <a:off x="15171426" y="386066"/>
            <a:ext cx="2985948" cy="619600"/>
          </a:xfrm>
          <a:custGeom>
            <a:avLst/>
            <a:gdLst/>
            <a:ahLst/>
            <a:cxnLst/>
            <a:rect r="r" b="b" t="t" l="l"/>
            <a:pathLst>
              <a:path h="619600" w="2985948">
                <a:moveTo>
                  <a:pt x="0" y="0"/>
                </a:moveTo>
                <a:lnTo>
                  <a:pt x="2985948" y="0"/>
                </a:lnTo>
                <a:lnTo>
                  <a:pt x="2985948" y="619600"/>
                </a:lnTo>
                <a:lnTo>
                  <a:pt x="0" y="619600"/>
                </a:lnTo>
                <a:lnTo>
                  <a:pt x="0" y="0"/>
                </a:lnTo>
                <a:close/>
              </a:path>
            </a:pathLst>
          </a:custGeom>
          <a:blipFill>
            <a:blip r:embed="rId3"/>
            <a:stretch>
              <a:fillRect l="0" t="0" r="-2" b="0"/>
            </a:stretch>
          </a:blipFill>
        </p:spPr>
      </p:sp>
      <p:grpSp>
        <p:nvGrpSpPr>
          <p:cNvPr name="Group 6" id="6"/>
          <p:cNvGrpSpPr/>
          <p:nvPr/>
        </p:nvGrpSpPr>
        <p:grpSpPr>
          <a:xfrm rot="0">
            <a:off x="-9525" y="-9475"/>
            <a:ext cx="233850" cy="10306050"/>
            <a:chOff x="0" y="0"/>
            <a:chExt cx="311800" cy="13741400"/>
          </a:xfrm>
        </p:grpSpPr>
        <p:sp>
          <p:nvSpPr>
            <p:cNvPr name="Freeform 7" id="7"/>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8" id="8"/>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sp>
        <p:nvSpPr>
          <p:cNvPr name="Freeform 9" id="9"/>
          <p:cNvSpPr/>
          <p:nvPr/>
        </p:nvSpPr>
        <p:spPr>
          <a:xfrm flipH="false" flipV="false" rot="0">
            <a:off x="13131650" y="197800"/>
            <a:ext cx="1718200" cy="996100"/>
          </a:xfrm>
          <a:custGeom>
            <a:avLst/>
            <a:gdLst/>
            <a:ahLst/>
            <a:cxnLst/>
            <a:rect r="r" b="b" t="t" l="l"/>
            <a:pathLst>
              <a:path h="996100" w="1718200">
                <a:moveTo>
                  <a:pt x="0" y="0"/>
                </a:moveTo>
                <a:lnTo>
                  <a:pt x="1718200" y="0"/>
                </a:lnTo>
                <a:lnTo>
                  <a:pt x="1718200" y="996100"/>
                </a:lnTo>
                <a:lnTo>
                  <a:pt x="0" y="996100"/>
                </a:lnTo>
                <a:lnTo>
                  <a:pt x="0" y="0"/>
                </a:lnTo>
                <a:close/>
              </a:path>
            </a:pathLst>
          </a:custGeom>
          <a:blipFill>
            <a:blip r:embed="rId4"/>
            <a:stretch>
              <a:fillRect l="0" t="-35008" r="-2" b="-37488"/>
            </a:stretch>
          </a:blipFill>
        </p:spPr>
      </p:sp>
      <p:grpSp>
        <p:nvGrpSpPr>
          <p:cNvPr name="Group 10" id="10"/>
          <p:cNvGrpSpPr/>
          <p:nvPr/>
        </p:nvGrpSpPr>
        <p:grpSpPr>
          <a:xfrm rot="0">
            <a:off x="15956376" y="9508150"/>
            <a:ext cx="1695000" cy="307800"/>
            <a:chOff x="0" y="0"/>
            <a:chExt cx="2260000" cy="410400"/>
          </a:xfrm>
        </p:grpSpPr>
        <p:sp>
          <p:nvSpPr>
            <p:cNvPr name="Freeform 11" id="11"/>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2" id="12"/>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sp>
        <p:nvSpPr>
          <p:cNvPr name="Freeform 13" id="13"/>
          <p:cNvSpPr/>
          <p:nvPr/>
        </p:nvSpPr>
        <p:spPr>
          <a:xfrm flipH="false" flipV="false" rot="0">
            <a:off x="2823920" y="-346912"/>
            <a:ext cx="7294516" cy="10948617"/>
          </a:xfrm>
          <a:custGeom>
            <a:avLst/>
            <a:gdLst/>
            <a:ahLst/>
            <a:cxnLst/>
            <a:rect r="r" b="b" t="t" l="l"/>
            <a:pathLst>
              <a:path h="10948617" w="7294516">
                <a:moveTo>
                  <a:pt x="0" y="0"/>
                </a:moveTo>
                <a:lnTo>
                  <a:pt x="7294516" y="0"/>
                </a:lnTo>
                <a:lnTo>
                  <a:pt x="7294516" y="10948617"/>
                </a:lnTo>
                <a:lnTo>
                  <a:pt x="0" y="10948617"/>
                </a:lnTo>
                <a:lnTo>
                  <a:pt x="0" y="0"/>
                </a:lnTo>
                <a:close/>
              </a:path>
            </a:pathLst>
          </a:custGeom>
          <a:blipFill>
            <a:blip r:embed="rId5"/>
            <a:stretch>
              <a:fillRect l="0" t="0" r="0" b="0"/>
            </a:stretch>
          </a:blipFill>
        </p:spPr>
      </p:sp>
      <p:sp>
        <p:nvSpPr>
          <p:cNvPr name="TextBox 14" id="1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8</a:t>
            </a:r>
          </a:p>
        </p:txBody>
      </p:sp>
      <p:sp>
        <p:nvSpPr>
          <p:cNvPr name="TextBox 15" id="15"/>
          <p:cNvSpPr txBox="true"/>
          <p:nvPr/>
        </p:nvSpPr>
        <p:spPr>
          <a:xfrm rot="0">
            <a:off x="9803700" y="4304862"/>
            <a:ext cx="8484300" cy="1873250"/>
          </a:xfrm>
          <a:prstGeom prst="rect">
            <a:avLst/>
          </a:prstGeom>
        </p:spPr>
        <p:txBody>
          <a:bodyPr anchor="t" rtlCol="false" tIns="0" lIns="0" bIns="0" rIns="0">
            <a:spAutoFit/>
          </a:bodyPr>
          <a:lstStyle/>
          <a:p>
            <a:pPr algn="ctr">
              <a:lnSpc>
                <a:spcPts val="15252"/>
              </a:lnSpc>
            </a:pPr>
            <a:r>
              <a:rPr lang="en-US" sz="10894">
                <a:solidFill>
                  <a:srgbClr val="000000"/>
                </a:solidFill>
                <a:latin typeface="Art Nuvo"/>
                <a:ea typeface="Art Nuvo"/>
                <a:cs typeface="Art Nuvo"/>
                <a:sym typeface="Art Nuvo"/>
              </a:rPr>
              <a:t>flowchart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935076" y="2299950"/>
            <a:ext cx="4464000" cy="691800"/>
            <a:chOff x="0" y="0"/>
            <a:chExt cx="5952000" cy="922400"/>
          </a:xfrm>
        </p:grpSpPr>
        <p:sp>
          <p:nvSpPr>
            <p:cNvPr name="Freeform 3" id="3"/>
            <p:cNvSpPr/>
            <p:nvPr/>
          </p:nvSpPr>
          <p:spPr>
            <a:xfrm flipH="false" flipV="false" rot="0">
              <a:off x="0" y="0"/>
              <a:ext cx="5952000" cy="922400"/>
            </a:xfrm>
            <a:custGeom>
              <a:avLst/>
              <a:gdLst/>
              <a:ahLst/>
              <a:cxnLst/>
              <a:rect r="r" b="b" t="t" l="l"/>
              <a:pathLst>
                <a:path h="922400" w="5952000">
                  <a:moveTo>
                    <a:pt x="0" y="0"/>
                  </a:moveTo>
                  <a:lnTo>
                    <a:pt x="5952000" y="0"/>
                  </a:lnTo>
                  <a:lnTo>
                    <a:pt x="5952000" y="922400"/>
                  </a:lnTo>
                  <a:lnTo>
                    <a:pt x="0" y="922400"/>
                  </a:lnTo>
                  <a:close/>
                </a:path>
              </a:pathLst>
            </a:custGeom>
            <a:solidFill>
              <a:srgbClr val="000000">
                <a:alpha val="0"/>
              </a:srgbClr>
            </a:solidFill>
          </p:spPr>
        </p:sp>
        <p:sp>
          <p:nvSpPr>
            <p:cNvPr name="TextBox 4" id="4"/>
            <p:cNvSpPr txBox="true"/>
            <p:nvPr/>
          </p:nvSpPr>
          <p:spPr>
            <a:xfrm>
              <a:off x="0" y="-28575"/>
              <a:ext cx="5952000" cy="950975"/>
            </a:xfrm>
            <a:prstGeom prst="rect">
              <a:avLst/>
            </a:prstGeom>
          </p:spPr>
          <p:txBody>
            <a:bodyPr anchor="t" rtlCol="false" tIns="0" lIns="0" bIns="0" rIns="0"/>
            <a:lstStyle/>
            <a:p>
              <a:pPr algn="ctr">
                <a:lnSpc>
                  <a:spcPts val="4320"/>
                </a:lnSpc>
              </a:pPr>
              <a:r>
                <a:rPr lang="en-US" sz="3600">
                  <a:solidFill>
                    <a:srgbClr val="FFFFFF"/>
                  </a:solidFill>
                  <a:latin typeface="Arimo"/>
                  <a:ea typeface="Arimo"/>
                  <a:cs typeface="Arimo"/>
                  <a:sym typeface="Arimo"/>
                </a:rPr>
                <a:t>Learning Programs</a:t>
              </a:r>
            </a:p>
          </p:txBody>
        </p:sp>
      </p:grpSp>
      <p:sp>
        <p:nvSpPr>
          <p:cNvPr name="Freeform 5" id="5"/>
          <p:cNvSpPr/>
          <p:nvPr/>
        </p:nvSpPr>
        <p:spPr>
          <a:xfrm flipH="false" flipV="false" rot="0">
            <a:off x="15171426" y="386066"/>
            <a:ext cx="2985948" cy="619600"/>
          </a:xfrm>
          <a:custGeom>
            <a:avLst/>
            <a:gdLst/>
            <a:ahLst/>
            <a:cxnLst/>
            <a:rect r="r" b="b" t="t" l="l"/>
            <a:pathLst>
              <a:path h="619600" w="2985948">
                <a:moveTo>
                  <a:pt x="0" y="0"/>
                </a:moveTo>
                <a:lnTo>
                  <a:pt x="2985948" y="0"/>
                </a:lnTo>
                <a:lnTo>
                  <a:pt x="2985948" y="619600"/>
                </a:lnTo>
                <a:lnTo>
                  <a:pt x="0" y="619600"/>
                </a:lnTo>
                <a:lnTo>
                  <a:pt x="0" y="0"/>
                </a:lnTo>
                <a:close/>
              </a:path>
            </a:pathLst>
          </a:custGeom>
          <a:blipFill>
            <a:blip r:embed="rId3"/>
            <a:stretch>
              <a:fillRect l="0" t="0" r="-2" b="0"/>
            </a:stretch>
          </a:blipFill>
        </p:spPr>
      </p:sp>
      <p:grpSp>
        <p:nvGrpSpPr>
          <p:cNvPr name="Group 6" id="6"/>
          <p:cNvGrpSpPr/>
          <p:nvPr/>
        </p:nvGrpSpPr>
        <p:grpSpPr>
          <a:xfrm rot="0">
            <a:off x="-9525" y="-9475"/>
            <a:ext cx="233850" cy="10306050"/>
            <a:chOff x="0" y="0"/>
            <a:chExt cx="311800" cy="13741400"/>
          </a:xfrm>
        </p:grpSpPr>
        <p:sp>
          <p:nvSpPr>
            <p:cNvPr name="Freeform 7" id="7"/>
            <p:cNvSpPr/>
            <p:nvPr/>
          </p:nvSpPr>
          <p:spPr>
            <a:xfrm flipH="false" flipV="false" rot="0">
              <a:off x="12700" y="12700"/>
              <a:ext cx="286385" cy="13716000"/>
            </a:xfrm>
            <a:custGeom>
              <a:avLst/>
              <a:gdLst/>
              <a:ahLst/>
              <a:cxnLst/>
              <a:rect r="r" b="b" t="t" l="l"/>
              <a:pathLst>
                <a:path h="13716000" w="286385">
                  <a:moveTo>
                    <a:pt x="0" y="0"/>
                  </a:moveTo>
                  <a:lnTo>
                    <a:pt x="286385" y="0"/>
                  </a:lnTo>
                  <a:lnTo>
                    <a:pt x="286385" y="13716000"/>
                  </a:lnTo>
                  <a:lnTo>
                    <a:pt x="0" y="13716000"/>
                  </a:lnTo>
                  <a:close/>
                </a:path>
              </a:pathLst>
            </a:custGeom>
            <a:solidFill>
              <a:srgbClr val="2E3BAD"/>
            </a:solidFill>
          </p:spPr>
        </p:sp>
        <p:sp>
          <p:nvSpPr>
            <p:cNvPr name="Freeform 8" id="8"/>
            <p:cNvSpPr/>
            <p:nvPr/>
          </p:nvSpPr>
          <p:spPr>
            <a:xfrm flipH="false" flipV="false" rot="0">
              <a:off x="0" y="0"/>
              <a:ext cx="311785" cy="13741400"/>
            </a:xfrm>
            <a:custGeom>
              <a:avLst/>
              <a:gdLst/>
              <a:ahLst/>
              <a:cxnLst/>
              <a:rect r="r" b="b" t="t" l="l"/>
              <a:pathLst>
                <a:path h="13741400" w="311785">
                  <a:moveTo>
                    <a:pt x="12700" y="0"/>
                  </a:moveTo>
                  <a:lnTo>
                    <a:pt x="299085" y="0"/>
                  </a:lnTo>
                  <a:cubicBezTo>
                    <a:pt x="306070" y="0"/>
                    <a:pt x="311785" y="5715"/>
                    <a:pt x="311785" y="12700"/>
                  </a:cubicBezTo>
                  <a:lnTo>
                    <a:pt x="311785" y="13728700"/>
                  </a:lnTo>
                  <a:cubicBezTo>
                    <a:pt x="311785" y="13735686"/>
                    <a:pt x="306070" y="13741400"/>
                    <a:pt x="299085" y="13741400"/>
                  </a:cubicBezTo>
                  <a:lnTo>
                    <a:pt x="12700" y="13741400"/>
                  </a:lnTo>
                  <a:cubicBezTo>
                    <a:pt x="5715" y="13741400"/>
                    <a:pt x="0" y="13735686"/>
                    <a:pt x="0" y="13728700"/>
                  </a:cubicBezTo>
                  <a:lnTo>
                    <a:pt x="0" y="12700"/>
                  </a:lnTo>
                  <a:cubicBezTo>
                    <a:pt x="0" y="5715"/>
                    <a:pt x="5715" y="0"/>
                    <a:pt x="12700" y="0"/>
                  </a:cubicBezTo>
                  <a:moveTo>
                    <a:pt x="12700" y="25400"/>
                  </a:moveTo>
                  <a:lnTo>
                    <a:pt x="12700" y="12700"/>
                  </a:lnTo>
                  <a:lnTo>
                    <a:pt x="25400" y="12700"/>
                  </a:lnTo>
                  <a:lnTo>
                    <a:pt x="25400" y="13728700"/>
                  </a:lnTo>
                  <a:lnTo>
                    <a:pt x="12700" y="13728700"/>
                  </a:lnTo>
                  <a:lnTo>
                    <a:pt x="12700" y="13716000"/>
                  </a:lnTo>
                  <a:lnTo>
                    <a:pt x="299085" y="13716000"/>
                  </a:lnTo>
                  <a:lnTo>
                    <a:pt x="299085" y="13728700"/>
                  </a:lnTo>
                  <a:lnTo>
                    <a:pt x="286385" y="13728700"/>
                  </a:lnTo>
                  <a:lnTo>
                    <a:pt x="286385" y="12700"/>
                  </a:lnTo>
                  <a:lnTo>
                    <a:pt x="299085" y="12700"/>
                  </a:lnTo>
                  <a:lnTo>
                    <a:pt x="299085" y="25400"/>
                  </a:lnTo>
                  <a:lnTo>
                    <a:pt x="12700" y="25400"/>
                  </a:lnTo>
                  <a:close/>
                </a:path>
              </a:pathLst>
            </a:custGeom>
            <a:solidFill>
              <a:srgbClr val="595959"/>
            </a:solidFill>
          </p:spPr>
        </p:sp>
      </p:grpSp>
      <p:sp>
        <p:nvSpPr>
          <p:cNvPr name="Freeform 9" id="9"/>
          <p:cNvSpPr/>
          <p:nvPr/>
        </p:nvSpPr>
        <p:spPr>
          <a:xfrm flipH="false" flipV="false" rot="0">
            <a:off x="13131650" y="197800"/>
            <a:ext cx="1718200" cy="996100"/>
          </a:xfrm>
          <a:custGeom>
            <a:avLst/>
            <a:gdLst/>
            <a:ahLst/>
            <a:cxnLst/>
            <a:rect r="r" b="b" t="t" l="l"/>
            <a:pathLst>
              <a:path h="996100" w="1718200">
                <a:moveTo>
                  <a:pt x="0" y="0"/>
                </a:moveTo>
                <a:lnTo>
                  <a:pt x="1718200" y="0"/>
                </a:lnTo>
                <a:lnTo>
                  <a:pt x="1718200" y="996100"/>
                </a:lnTo>
                <a:lnTo>
                  <a:pt x="0" y="996100"/>
                </a:lnTo>
                <a:lnTo>
                  <a:pt x="0" y="0"/>
                </a:lnTo>
                <a:close/>
              </a:path>
            </a:pathLst>
          </a:custGeom>
          <a:blipFill>
            <a:blip r:embed="rId4"/>
            <a:stretch>
              <a:fillRect l="0" t="-35008" r="-2" b="-37488"/>
            </a:stretch>
          </a:blipFill>
        </p:spPr>
      </p:sp>
      <p:grpSp>
        <p:nvGrpSpPr>
          <p:cNvPr name="Group 10" id="10"/>
          <p:cNvGrpSpPr/>
          <p:nvPr/>
        </p:nvGrpSpPr>
        <p:grpSpPr>
          <a:xfrm rot="0">
            <a:off x="15956376" y="9508150"/>
            <a:ext cx="1695000" cy="307800"/>
            <a:chOff x="0" y="0"/>
            <a:chExt cx="2260000" cy="410400"/>
          </a:xfrm>
        </p:grpSpPr>
        <p:sp>
          <p:nvSpPr>
            <p:cNvPr name="Freeform 11" id="11"/>
            <p:cNvSpPr/>
            <p:nvPr/>
          </p:nvSpPr>
          <p:spPr>
            <a:xfrm flipH="false" flipV="false" rot="0">
              <a:off x="0" y="0"/>
              <a:ext cx="2260000" cy="410400"/>
            </a:xfrm>
            <a:custGeom>
              <a:avLst/>
              <a:gdLst/>
              <a:ahLst/>
              <a:cxnLst/>
              <a:rect r="r" b="b" t="t" l="l"/>
              <a:pathLst>
                <a:path h="410400" w="2260000">
                  <a:moveTo>
                    <a:pt x="0" y="0"/>
                  </a:moveTo>
                  <a:lnTo>
                    <a:pt x="2260000" y="0"/>
                  </a:lnTo>
                  <a:lnTo>
                    <a:pt x="2260000" y="410400"/>
                  </a:lnTo>
                  <a:lnTo>
                    <a:pt x="0" y="410400"/>
                  </a:lnTo>
                  <a:close/>
                </a:path>
              </a:pathLst>
            </a:custGeom>
            <a:solidFill>
              <a:srgbClr val="000000">
                <a:alpha val="0"/>
              </a:srgbClr>
            </a:solidFill>
          </p:spPr>
        </p:sp>
        <p:sp>
          <p:nvSpPr>
            <p:cNvPr name="TextBox 12" id="12"/>
            <p:cNvSpPr txBox="true"/>
            <p:nvPr/>
          </p:nvSpPr>
          <p:spPr>
            <a:xfrm>
              <a:off x="0" y="-47625"/>
              <a:ext cx="2260000" cy="458025"/>
            </a:xfrm>
            <a:prstGeom prst="rect">
              <a:avLst/>
            </a:prstGeom>
          </p:spPr>
          <p:txBody>
            <a:bodyPr anchor="t" rtlCol="false" tIns="0" lIns="0" bIns="0" rIns="0"/>
            <a:lstStyle/>
            <a:p>
              <a:pPr algn="ctr">
                <a:lnSpc>
                  <a:spcPts val="2879"/>
                </a:lnSpc>
              </a:pPr>
              <a:r>
                <a:rPr lang="en-US" sz="2000">
                  <a:solidFill>
                    <a:srgbClr val="00B050"/>
                  </a:solidFill>
                  <a:latin typeface="Miriam Libre"/>
                  <a:ea typeface="Miriam Libre"/>
                  <a:cs typeface="Miriam Libre"/>
                  <a:sym typeface="Miriam Libre"/>
                </a:rPr>
                <a:t>www.guvi.in</a:t>
              </a:r>
            </a:p>
          </p:txBody>
        </p:sp>
      </p:grpSp>
      <p:pic>
        <p:nvPicPr>
          <p:cNvPr name="Picture 13" id="13">
            <a:hlinkClick action="ppaction://media"/>
          </p:cNvPr>
          <p:cNvPicPr>
            <a:picLocks noChangeAspect="true"/>
          </p:cNvPicPr>
          <p:nvPr>
            <a:videoFile r:link="rId6"/>
            <p:extLst>
              <p:ext uri="{DAA4B4D4-6D71-4841-9C94-3DE7FCFB9230}">
                <p14:media xmlns:p14="http://schemas.microsoft.com/office/powerpoint/2010/main" r:embed="rId7"/>
              </p:ext>
            </p:extLst>
          </p:nvPr>
        </p:nvPicPr>
        <p:blipFill>
          <a:blip r:embed="rId5"/>
          <a:srcRect l="0" t="0" r="0" b="0"/>
          <a:stretch>
            <a:fillRect/>
          </a:stretch>
        </p:blipFill>
        <p:spPr>
          <a:xfrm flipH="false" flipV="false" rot="0">
            <a:off x="1844104" y="1539410"/>
            <a:ext cx="13693763" cy="7718890"/>
          </a:xfrm>
          <a:prstGeom prst="rect">
            <a:avLst/>
          </a:prstGeom>
        </p:spPr>
      </p:pic>
      <p:sp>
        <p:nvSpPr>
          <p:cNvPr name="TextBox 14" id="14"/>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000000"/>
                </a:solidFill>
                <a:latin typeface="Canva Sans"/>
                <a:ea typeface="Canva Sans"/>
                <a:cs typeface="Canva Sans"/>
                <a:sym typeface="Canva Sans"/>
              </a:rPr>
              <a:t>9</a:t>
            </a:r>
          </a:p>
        </p:txBody>
      </p:sp>
    </p:spTree>
  </p:cSld>
  <p:clrMapOvr>
    <a:masterClrMapping/>
  </p:clrMapOvr>
  <p:timing>
    <p:tnLst>
      <p:par>
        <p:cTn dur="indefinite" restart="never" nodeType="tmRoot">
          <p:childTnLst>
            <p:video>
              <p:cMediaNode vol="0">
                <p:cTn fill="hold" display="false">
                  <p:stCondLst>
                    <p:cond delay="indefinite"/>
                  </p:stCondLst>
                </p:cTn>
                <p:tgtEl>
                  <p:spTgt spid="13"/>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DAGnrn05zTE</dc:identifier>
  <dcterms:modified xsi:type="dcterms:W3CDTF">2011-08-01T06:04:30Z</dcterms:modified>
  <cp:revision>1</cp:revision>
  <dc:title>GUVI - Naan Mudhalvan Engineering Hackathon 2025.pptx</dc:title>
</cp:coreProperties>
</file>

<file path=docProps/thumbnail.jpeg>
</file>